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10.wdp" ContentType="image/vnd.ms-photo"/>
  <Override PartName="/ppt/embeddings/oleObject11.wdp" ContentType="image/vnd.ms-photo"/>
  <Override PartName="/ppt/embeddings/oleObject12.wdp" ContentType="image/vnd.ms-photo"/>
  <Override PartName="/ppt/embeddings/oleObject13.wdp" ContentType="image/vnd.ms-photo"/>
  <Override PartName="/ppt/embeddings/oleObject14.wdp" ContentType="image/vnd.ms-photo"/>
  <Override PartName="/ppt/embeddings/oleObject15.wdp" ContentType="image/vnd.ms-photo"/>
  <Override PartName="/ppt/embeddings/oleObject16.wdp" ContentType="image/vnd.ms-photo"/>
  <Override PartName="/ppt/embeddings/oleObject17.wdp" ContentType="image/vnd.ms-photo"/>
  <Override PartName="/ppt/embeddings/oleObject18.wdp" ContentType="image/vnd.ms-photo"/>
  <Override PartName="/ppt/embeddings/oleObject19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embeddings/oleObject6.wdp" ContentType="image/vnd.ms-photo"/>
  <Override PartName="/ppt/embeddings/oleObject7.wdp" ContentType="image/vnd.ms-photo"/>
  <Override PartName="/ppt/embeddings/oleObject8.wdp" ContentType="image/vnd.ms-photo"/>
  <Override PartName="/ppt/embeddings/oleObject9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312" r:id="rId3"/>
    <p:sldId id="258" r:id="rId4"/>
    <p:sldId id="259" r:id="rId5"/>
    <p:sldId id="260" r:id="rId6"/>
    <p:sldId id="264" r:id="rId7"/>
    <p:sldId id="267" r:id="rId8"/>
    <p:sldId id="271" r:id="rId9"/>
    <p:sldId id="272" r:id="rId10"/>
    <p:sldId id="269" r:id="rId11"/>
    <p:sldId id="273" r:id="rId12"/>
    <p:sldId id="266" r:id="rId13"/>
    <p:sldId id="270" r:id="rId14"/>
    <p:sldId id="268" r:id="rId15"/>
    <p:sldId id="278" r:id="rId16"/>
    <p:sldId id="274" r:id="rId17"/>
    <p:sldId id="275" r:id="rId18"/>
    <p:sldId id="276" r:id="rId19"/>
    <p:sldId id="277" r:id="rId20"/>
    <p:sldId id="280" r:id="rId21"/>
    <p:sldId id="281" r:id="rId22"/>
    <p:sldId id="279" r:id="rId23"/>
    <p:sldId id="282" r:id="rId24"/>
    <p:sldId id="283" r:id="rId25"/>
    <p:sldId id="284" r:id="rId26"/>
    <p:sldId id="285" r:id="rId27"/>
    <p:sldId id="286" r:id="rId28"/>
    <p:sldId id="289" r:id="rId29"/>
    <p:sldId id="320" r:id="rId30"/>
    <p:sldId id="305" r:id="rId31"/>
    <p:sldId id="290" r:id="rId32"/>
    <p:sldId id="306" r:id="rId33"/>
    <p:sldId id="321" r:id="rId34"/>
    <p:sldId id="291" r:id="rId35"/>
    <p:sldId id="303" r:id="rId36"/>
    <p:sldId id="293" r:id="rId37"/>
    <p:sldId id="294" r:id="rId38"/>
    <p:sldId id="292" r:id="rId39"/>
    <p:sldId id="322" r:id="rId40"/>
    <p:sldId id="297" r:id="rId41"/>
    <p:sldId id="316" r:id="rId42"/>
    <p:sldId id="298" r:id="rId43"/>
    <p:sldId id="308" r:id="rId44"/>
    <p:sldId id="318" r:id="rId45"/>
    <p:sldId id="314" r:id="rId46"/>
    <p:sldId id="315" r:id="rId47"/>
    <p:sldId id="295" r:id="rId48"/>
    <p:sldId id="307" r:id="rId49"/>
    <p:sldId id="319" r:id="rId50"/>
    <p:sldId id="323" r:id="rId51"/>
    <p:sldId id="296" r:id="rId52"/>
    <p:sldId id="299" r:id="rId53"/>
    <p:sldId id="300" r:id="rId54"/>
    <p:sldId id="309" r:id="rId55"/>
    <p:sldId id="324" r:id="rId56"/>
    <p:sldId id="301" r:id="rId57"/>
    <p:sldId id="302" r:id="rId58"/>
    <p:sldId id="304" r:id="rId59"/>
    <p:sldId id="313" r:id="rId60"/>
    <p:sldId id="311" r:id="rId61"/>
    <p:sldId id="325" r:id="rId62"/>
    <p:sldId id="317" r:id="rId63"/>
    <p:sldId id="287" r:id="rId64"/>
    <p:sldId id="288" r:id="rId65"/>
    <p:sldId id="257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33300" autoAdjust="0"/>
    <p:restoredTop sz="94660"/>
  </p:normalViewPr>
  <p:slideViewPr>
    <p:cSldViewPr snapToGrid="0">
      <p:cViewPr>
        <p:scale>
          <a:sx n="40" d="100"/>
          <a:sy n="40" d="100"/>
        </p:scale>
        <p:origin x="588" y="9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presProps" Target="presProps.xml"  /><Relationship Id="rId68" Type="http://schemas.openxmlformats.org/officeDocument/2006/relationships/viewProps" Target="viewProps.xml"  /><Relationship Id="rId69" Type="http://schemas.openxmlformats.org/officeDocument/2006/relationships/theme" Target="theme/theme1.xml"  /><Relationship Id="rId7" Type="http://schemas.openxmlformats.org/officeDocument/2006/relationships/slide" Target="slides/slide5.xml"  /><Relationship Id="rId70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45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69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40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0211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23E6E-D6C5-0D32-A3FA-52ED70184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97E887-1848-FD61-EA82-8FCB0A7C0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87060-F48C-FAFD-780F-464570206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135F7-5E85-EF09-B9EA-45439D9F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57C158-F812-2AA7-A4A0-DF396247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5"/>
            <a:ext cx="11887200" cy="6533535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887200" cy="59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427704" y="403083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0965C0E6-4DAB-57DB-74F8-D8E0B926A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635" y="1752600"/>
            <a:ext cx="3176587" cy="336073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ko-KR" altLang="en-US" sz="1400" kern="12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r>
              <a:rPr lang="ko-KR" altLang="en-US" dirty="0"/>
              <a:t>사진을 넣어주세요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0F84C8A-A7FC-BC02-8FE4-4FA432E0C6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103" y="1150938"/>
            <a:ext cx="3725863" cy="498475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3FDE7F69-5F0A-9201-04E5-B56B38154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324" y="353961"/>
            <a:ext cx="3725863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 혹은 소개범위를 입력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F48F87D-65AE-BA69-EB05-BD6C8B62AC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1752599"/>
            <a:ext cx="7812087" cy="4780935"/>
          </a:xfrm>
        </p:spPr>
        <p:txBody>
          <a:bodyPr/>
          <a:lstStyle>
            <a:lvl1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1pPr>
            <a:lvl2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2pPr>
            <a:lvl3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3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  <a:lvl5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7" name="오각형 26">
            <a:extLst>
              <a:ext uri="{FF2B5EF4-FFF2-40B4-BE49-F238E27FC236}">
                <a16:creationId xmlns:a16="http://schemas.microsoft.com/office/drawing/2014/main" id="{D044ED4E-2A30-F437-B927-8743957CB907}"/>
              </a:ext>
            </a:extLst>
          </p:cNvPr>
          <p:cNvSpPr/>
          <p:nvPr userDrawn="1"/>
        </p:nvSpPr>
        <p:spPr>
          <a:xfrm flipV="1">
            <a:off x="11591953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>
            <a:extLst>
              <a:ext uri="{FF2B5EF4-FFF2-40B4-BE49-F238E27FC236}">
                <a16:creationId xmlns:a16="http://schemas.microsoft.com/office/drawing/2014/main" id="{2C743E13-0A87-937A-35C9-23CA75D11C45}"/>
              </a:ext>
            </a:extLst>
          </p:cNvPr>
          <p:cNvSpPr/>
          <p:nvPr userDrawn="1"/>
        </p:nvSpPr>
        <p:spPr>
          <a:xfrm flipV="1">
            <a:off x="1104632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9DE9E474-94ED-96DB-83B5-E504D12B7B99}"/>
              </a:ext>
            </a:extLst>
          </p:cNvPr>
          <p:cNvSpPr/>
          <p:nvPr userDrawn="1"/>
        </p:nvSpPr>
        <p:spPr>
          <a:xfrm flipV="1">
            <a:off x="10567681" y="299884"/>
            <a:ext cx="501445" cy="851054"/>
          </a:xfrm>
          <a:prstGeom prst="pentagon">
            <a:avLst/>
          </a:prstGeom>
          <a:solidFill>
            <a:srgbClr val="C1E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각형 29">
            <a:extLst>
              <a:ext uri="{FF2B5EF4-FFF2-40B4-BE49-F238E27FC236}">
                <a16:creationId xmlns:a16="http://schemas.microsoft.com/office/drawing/2014/main" id="{7CD8EC1B-C158-BBF1-8A68-069F0BACAA25}"/>
              </a:ext>
            </a:extLst>
          </p:cNvPr>
          <p:cNvSpPr/>
          <p:nvPr userDrawn="1"/>
        </p:nvSpPr>
        <p:spPr>
          <a:xfrm flipV="1">
            <a:off x="1005554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각형 30">
            <a:extLst>
              <a:ext uri="{FF2B5EF4-FFF2-40B4-BE49-F238E27FC236}">
                <a16:creationId xmlns:a16="http://schemas.microsoft.com/office/drawing/2014/main" id="{27BA1344-2113-683F-8843-703BEC5CBA4D}"/>
              </a:ext>
            </a:extLst>
          </p:cNvPr>
          <p:cNvSpPr/>
          <p:nvPr userDrawn="1"/>
        </p:nvSpPr>
        <p:spPr>
          <a:xfrm flipV="1">
            <a:off x="9543411" y="299884"/>
            <a:ext cx="501445" cy="851054"/>
          </a:xfrm>
          <a:prstGeom prst="pentagon">
            <a:avLst/>
          </a:prstGeom>
          <a:solidFill>
            <a:srgbClr val="47D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17">
            <a:extLst>
              <a:ext uri="{FF2B5EF4-FFF2-40B4-BE49-F238E27FC236}">
                <a16:creationId xmlns:a16="http://schemas.microsoft.com/office/drawing/2014/main" id="{20FCEB3A-A81A-D3CD-9175-1A25A9F45B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902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799B25F1-58E9-ACEF-C4B9-2935DAF9FD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9037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5" name="텍스트 개체 틀 17">
            <a:extLst>
              <a:ext uri="{FF2B5EF4-FFF2-40B4-BE49-F238E27FC236}">
                <a16:creationId xmlns:a16="http://schemas.microsoft.com/office/drawing/2014/main" id="{356D08BB-A709-232C-0DA4-D96A8B9FBB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9668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6" name="텍스트 개체 틀 17">
            <a:extLst>
              <a:ext uri="{FF2B5EF4-FFF2-40B4-BE49-F238E27FC236}">
                <a16:creationId xmlns:a16="http://schemas.microsoft.com/office/drawing/2014/main" id="{6F67BAE5-D979-5F82-83F9-977C21018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981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8" name="텍스트 개체 틀 17">
            <a:extLst>
              <a:ext uri="{FF2B5EF4-FFF2-40B4-BE49-F238E27FC236}">
                <a16:creationId xmlns:a16="http://schemas.microsoft.com/office/drawing/2014/main" id="{C3AB706F-371A-97EB-7AD7-E93597958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25444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/>
              <a:t>목차입력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191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5"/>
            <a:ext cx="11887200" cy="6533535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887200" cy="59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427704" y="403083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0965C0E6-4DAB-57DB-74F8-D8E0B926A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635" y="1752600"/>
            <a:ext cx="3176587" cy="336073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ko-KR" altLang="en-US" sz="1400" kern="12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r>
              <a:rPr lang="ko-KR" altLang="en-US" dirty="0"/>
              <a:t>사진을 넣어주세요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0F84C8A-A7FC-BC02-8FE4-4FA432E0C6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103" y="1150938"/>
            <a:ext cx="3725863" cy="498475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3FDE7F69-5F0A-9201-04E5-B56B38154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324" y="353961"/>
            <a:ext cx="3725863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 혹은 소개범위를 입력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F48F87D-65AE-BA69-EB05-BD6C8B62AC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1752599"/>
            <a:ext cx="7812087" cy="4780935"/>
          </a:xfrm>
        </p:spPr>
        <p:txBody>
          <a:bodyPr/>
          <a:lstStyle>
            <a:lvl1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1pPr>
            <a:lvl2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2pPr>
            <a:lvl3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3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  <a:lvl5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7" name="오각형 26">
            <a:extLst>
              <a:ext uri="{FF2B5EF4-FFF2-40B4-BE49-F238E27FC236}">
                <a16:creationId xmlns:a16="http://schemas.microsoft.com/office/drawing/2014/main" id="{D044ED4E-2A30-F437-B927-8743957CB907}"/>
              </a:ext>
            </a:extLst>
          </p:cNvPr>
          <p:cNvSpPr/>
          <p:nvPr userDrawn="1"/>
        </p:nvSpPr>
        <p:spPr>
          <a:xfrm flipV="1">
            <a:off x="11591953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>
            <a:extLst>
              <a:ext uri="{FF2B5EF4-FFF2-40B4-BE49-F238E27FC236}">
                <a16:creationId xmlns:a16="http://schemas.microsoft.com/office/drawing/2014/main" id="{2C743E13-0A87-937A-35C9-23CA75D11C45}"/>
              </a:ext>
            </a:extLst>
          </p:cNvPr>
          <p:cNvSpPr/>
          <p:nvPr userDrawn="1"/>
        </p:nvSpPr>
        <p:spPr>
          <a:xfrm flipV="1">
            <a:off x="11046326" y="299884"/>
            <a:ext cx="501445" cy="851054"/>
          </a:xfrm>
          <a:prstGeom prst="pentagon">
            <a:avLst/>
          </a:prstGeom>
          <a:solidFill>
            <a:srgbClr val="C1E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9DE9E474-94ED-96DB-83B5-E504D12B7B99}"/>
              </a:ext>
            </a:extLst>
          </p:cNvPr>
          <p:cNvSpPr/>
          <p:nvPr userDrawn="1"/>
        </p:nvSpPr>
        <p:spPr>
          <a:xfrm flipV="1">
            <a:off x="10567681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각형 29">
            <a:extLst>
              <a:ext uri="{FF2B5EF4-FFF2-40B4-BE49-F238E27FC236}">
                <a16:creationId xmlns:a16="http://schemas.microsoft.com/office/drawing/2014/main" id="{7CD8EC1B-C158-BBF1-8A68-069F0BACAA25}"/>
              </a:ext>
            </a:extLst>
          </p:cNvPr>
          <p:cNvSpPr/>
          <p:nvPr userDrawn="1"/>
        </p:nvSpPr>
        <p:spPr>
          <a:xfrm flipV="1">
            <a:off x="1005554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각형 30">
            <a:extLst>
              <a:ext uri="{FF2B5EF4-FFF2-40B4-BE49-F238E27FC236}">
                <a16:creationId xmlns:a16="http://schemas.microsoft.com/office/drawing/2014/main" id="{27BA1344-2113-683F-8843-703BEC5CBA4D}"/>
              </a:ext>
            </a:extLst>
          </p:cNvPr>
          <p:cNvSpPr/>
          <p:nvPr userDrawn="1"/>
        </p:nvSpPr>
        <p:spPr>
          <a:xfrm flipV="1">
            <a:off x="9543411" y="299884"/>
            <a:ext cx="501445" cy="851054"/>
          </a:xfrm>
          <a:prstGeom prst="pentagon">
            <a:avLst/>
          </a:prstGeom>
          <a:solidFill>
            <a:srgbClr val="47D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17">
            <a:extLst>
              <a:ext uri="{FF2B5EF4-FFF2-40B4-BE49-F238E27FC236}">
                <a16:creationId xmlns:a16="http://schemas.microsoft.com/office/drawing/2014/main" id="{20FCEB3A-A81A-D3CD-9175-1A25A9F45B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902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799B25F1-58E9-ACEF-C4B9-2935DAF9FD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9037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5" name="텍스트 개체 틀 17">
            <a:extLst>
              <a:ext uri="{FF2B5EF4-FFF2-40B4-BE49-F238E27FC236}">
                <a16:creationId xmlns:a16="http://schemas.microsoft.com/office/drawing/2014/main" id="{356D08BB-A709-232C-0DA4-D96A8B9FBB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9668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6" name="텍스트 개체 틀 17">
            <a:extLst>
              <a:ext uri="{FF2B5EF4-FFF2-40B4-BE49-F238E27FC236}">
                <a16:creationId xmlns:a16="http://schemas.microsoft.com/office/drawing/2014/main" id="{6F67BAE5-D979-5F82-83F9-977C21018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981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8" name="텍스트 개체 틀 17">
            <a:extLst>
              <a:ext uri="{FF2B5EF4-FFF2-40B4-BE49-F238E27FC236}">
                <a16:creationId xmlns:a16="http://schemas.microsoft.com/office/drawing/2014/main" id="{C3AB706F-371A-97EB-7AD7-E93597958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25444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/>
              <a:t>목차입력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6847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5"/>
            <a:ext cx="11887200" cy="6533535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887200" cy="59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427704" y="403083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0F84C8A-A7FC-BC02-8FE4-4FA432E0C6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103" y="1150938"/>
            <a:ext cx="3725863" cy="498475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3FDE7F69-5F0A-9201-04E5-B56B38154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324" y="353961"/>
            <a:ext cx="3725863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 혹은 소개범위를 입력</a:t>
            </a:r>
          </a:p>
        </p:txBody>
      </p:sp>
      <p:sp>
        <p:nvSpPr>
          <p:cNvPr id="27" name="오각형 26">
            <a:extLst>
              <a:ext uri="{FF2B5EF4-FFF2-40B4-BE49-F238E27FC236}">
                <a16:creationId xmlns:a16="http://schemas.microsoft.com/office/drawing/2014/main" id="{D044ED4E-2A30-F437-B927-8743957CB907}"/>
              </a:ext>
            </a:extLst>
          </p:cNvPr>
          <p:cNvSpPr/>
          <p:nvPr userDrawn="1"/>
        </p:nvSpPr>
        <p:spPr>
          <a:xfrm flipV="1">
            <a:off x="11591953" y="299884"/>
            <a:ext cx="501445" cy="851054"/>
          </a:xfrm>
          <a:prstGeom prst="pentagon">
            <a:avLst/>
          </a:prstGeom>
          <a:solidFill>
            <a:srgbClr val="C1E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>
            <a:extLst>
              <a:ext uri="{FF2B5EF4-FFF2-40B4-BE49-F238E27FC236}">
                <a16:creationId xmlns:a16="http://schemas.microsoft.com/office/drawing/2014/main" id="{2C743E13-0A87-937A-35C9-23CA75D11C45}"/>
              </a:ext>
            </a:extLst>
          </p:cNvPr>
          <p:cNvSpPr/>
          <p:nvPr userDrawn="1"/>
        </p:nvSpPr>
        <p:spPr>
          <a:xfrm flipV="1">
            <a:off x="1104632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9DE9E474-94ED-96DB-83B5-E504D12B7B99}"/>
              </a:ext>
            </a:extLst>
          </p:cNvPr>
          <p:cNvSpPr/>
          <p:nvPr userDrawn="1"/>
        </p:nvSpPr>
        <p:spPr>
          <a:xfrm flipV="1">
            <a:off x="10567681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각형 29">
            <a:extLst>
              <a:ext uri="{FF2B5EF4-FFF2-40B4-BE49-F238E27FC236}">
                <a16:creationId xmlns:a16="http://schemas.microsoft.com/office/drawing/2014/main" id="{7CD8EC1B-C158-BBF1-8A68-069F0BACAA25}"/>
              </a:ext>
            </a:extLst>
          </p:cNvPr>
          <p:cNvSpPr/>
          <p:nvPr userDrawn="1"/>
        </p:nvSpPr>
        <p:spPr>
          <a:xfrm flipV="1">
            <a:off x="1005554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각형 30">
            <a:extLst>
              <a:ext uri="{FF2B5EF4-FFF2-40B4-BE49-F238E27FC236}">
                <a16:creationId xmlns:a16="http://schemas.microsoft.com/office/drawing/2014/main" id="{27BA1344-2113-683F-8843-703BEC5CBA4D}"/>
              </a:ext>
            </a:extLst>
          </p:cNvPr>
          <p:cNvSpPr/>
          <p:nvPr userDrawn="1"/>
        </p:nvSpPr>
        <p:spPr>
          <a:xfrm flipV="1">
            <a:off x="9543411" y="299884"/>
            <a:ext cx="501445" cy="851054"/>
          </a:xfrm>
          <a:prstGeom prst="pentagon">
            <a:avLst/>
          </a:prstGeom>
          <a:solidFill>
            <a:srgbClr val="47D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17">
            <a:extLst>
              <a:ext uri="{FF2B5EF4-FFF2-40B4-BE49-F238E27FC236}">
                <a16:creationId xmlns:a16="http://schemas.microsoft.com/office/drawing/2014/main" id="{20FCEB3A-A81A-D3CD-9175-1A25A9F45B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902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799B25F1-58E9-ACEF-C4B9-2935DAF9FD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9037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5" name="텍스트 개체 틀 17">
            <a:extLst>
              <a:ext uri="{FF2B5EF4-FFF2-40B4-BE49-F238E27FC236}">
                <a16:creationId xmlns:a16="http://schemas.microsoft.com/office/drawing/2014/main" id="{356D08BB-A709-232C-0DA4-D96A8B9FBB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9668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6" name="텍스트 개체 틀 17">
            <a:extLst>
              <a:ext uri="{FF2B5EF4-FFF2-40B4-BE49-F238E27FC236}">
                <a16:creationId xmlns:a16="http://schemas.microsoft.com/office/drawing/2014/main" id="{6F67BAE5-D979-5F82-83F9-977C21018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981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8" name="텍스트 개체 틀 17">
            <a:extLst>
              <a:ext uri="{FF2B5EF4-FFF2-40B4-BE49-F238E27FC236}">
                <a16:creationId xmlns:a16="http://schemas.microsoft.com/office/drawing/2014/main" id="{C3AB706F-371A-97EB-7AD7-E93597958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25444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히스토리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8862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9871F-E9EA-DEF9-1FD2-0B74BF9A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C7CC-966B-3B68-9895-79D290632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7A5129-F590-C72D-9692-692F7A4B5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ADA182-8C30-EE6B-B156-D56AB381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3FC601-800E-61C2-1A4C-59091253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68A928-14A7-72AF-F52A-6C40938E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46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84C33-3CD2-1761-48AA-C0C08C18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5A91AA-D89A-6408-2366-07A1FB509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9D5046-7DD2-7DB4-D8B9-F34BFF0F3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B29B2-1EE8-0D17-6A77-9ACBDB10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CF57A-0C00-7BA9-0BDD-5603E079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517CA0-7C45-DD20-CAB4-96A054C0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614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3942A-F494-8C6F-B6B5-34A4A092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60D79A-3830-EDA3-9869-EE287763D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6F6D1-2C9E-4A54-F123-F5D5378D2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4613C-7A1B-FC7A-BB11-4467F89A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3DE631-3203-ADD0-3BD4-F15FA650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85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0C22E9-331D-A243-F7B4-D321FAFF6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638CD1-7D22-85A3-8FAE-EF18FE9DE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463630-695F-856E-5359-2382E18E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E73B14-8425-0CFD-635E-6F10E226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6A4AB-9EA0-BDC5-3AED-288ABB37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1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0363F-5063-F766-9905-7B8912F8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78E62-1006-0CA5-FC14-AE34D0FFC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5597AB-3D0C-78A3-EAA1-69A0C124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84ACF-0293-3BB4-15A4-5D0E5618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FF0BE8-317D-5312-4D2D-54C929BDB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4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8F285-5F74-BC5A-1037-BC4527234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EE68F-F6C7-AFAD-3C8C-9B1000BDD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1D039-ADC1-4A70-F312-94E7E9FD4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059D0-3CE8-E01D-3093-A5A2A2C5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69D30-7F30-093A-6358-6F93151C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9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FDE54-DD24-64A9-9916-6F7B19E0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97C79-A06D-D112-B38A-18F55707F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E77D8C-A66A-319E-DA73-1F00265F9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B6D7A-2927-7BBB-418E-C0FC10C8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99A62-0351-94A2-4FCF-CB558466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53B63F-3B35-3177-F538-9A3E7E61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9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9FAC3-2957-637E-2645-6B2F488B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A6E11C-F9A9-6E75-B4DB-D4949CF8D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55631F-DD87-EB9C-C130-DBA171C5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E20183-BD6C-0CE0-B549-8C55039BC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803863-3893-F0E6-4699-73F8D6F06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341029-6C7A-56E2-4CEA-1ADEBE14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A070DD-A817-4E23-B97B-30B4638A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D5DC19-7B8B-E49C-74A4-7F3FC0CD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39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410A1-0773-4669-2525-7D25C437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5F72D-AD56-3D68-605A-C335BF19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625FF2-4384-BE39-DBF7-AA67DEC3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2FDB6F-1358-3845-7B8C-F87E258F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6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6"/>
            <a:ext cx="11582400" cy="6101272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582400" cy="5521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D58E9-C5BA-440B-DD9D-89D6B91A0F7F}"/>
              </a:ext>
            </a:extLst>
          </p:cNvPr>
          <p:cNvSpPr txBox="1"/>
          <p:nvPr userDrawn="1"/>
        </p:nvSpPr>
        <p:spPr>
          <a:xfrm>
            <a:off x="4473677" y="291352"/>
            <a:ext cx="324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목차</a:t>
            </a:r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2165554" y="1188992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C2A5EA59-0942-7FD9-06EE-7295A004FE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7839" y="1170242"/>
            <a:ext cx="2880850" cy="1496182"/>
          </a:xfrm>
        </p:spPr>
        <p:txBody>
          <a:bodyPr/>
          <a:lstStyle>
            <a:lvl1pPr marL="0" indent="0" algn="ctr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742950" indent="-285750">
              <a:buFontTx/>
              <a:buChar char="-"/>
              <a:defRPr sz="1600"/>
            </a:lvl2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개요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게임 소개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게임 진행 방식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게임 기본 컨셉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pic>
        <p:nvPicPr>
          <p:cNvPr id="35" name="Picture 2" descr="보석 일러스트 아이콘">
            <a:extLst>
              <a:ext uri="{FF2B5EF4-FFF2-40B4-BE49-F238E27FC236}">
                <a16:creationId xmlns:a16="http://schemas.microsoft.com/office/drawing/2014/main" id="{71F1A884-A9D7-D30E-793B-6B8230B02F2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2165554" y="2950648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텍스트 개체 틀 32">
            <a:extLst>
              <a:ext uri="{FF2B5EF4-FFF2-40B4-BE49-F238E27FC236}">
                <a16:creationId xmlns:a16="http://schemas.microsoft.com/office/drawing/2014/main" id="{ECBBA22F-607E-4A5F-8EFF-349D8B8DF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7839" y="2931898"/>
            <a:ext cx="2880850" cy="1496182"/>
          </a:xfrm>
        </p:spPr>
        <p:txBody>
          <a:bodyPr/>
          <a:lstStyle>
            <a:lvl1pPr marL="0" indent="0" algn="ctr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742950" indent="-285750">
              <a:buFontTx/>
              <a:buChar char="-"/>
              <a:defRPr sz="1600"/>
            </a:lvl2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</a:lstStyle>
          <a:p>
            <a:pPr lvl="0"/>
            <a:r>
              <a:rPr lang="en-US" altLang="ko-KR" dirty="0"/>
              <a:t>2. </a:t>
            </a:r>
            <a:r>
              <a:rPr lang="ko-KR" altLang="en-US" dirty="0"/>
              <a:t>시스템 기획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광물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새총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점수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랭킹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pic>
        <p:nvPicPr>
          <p:cNvPr id="37" name="Picture 2" descr="보석 일러스트 아이콘">
            <a:extLst>
              <a:ext uri="{FF2B5EF4-FFF2-40B4-BE49-F238E27FC236}">
                <a16:creationId xmlns:a16="http://schemas.microsoft.com/office/drawing/2014/main" id="{A33C95EC-66CF-D0D5-D289-A6100A9BE09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2163097" y="4715745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텍스트 개체 틀 32">
            <a:extLst>
              <a:ext uri="{FF2B5EF4-FFF2-40B4-BE49-F238E27FC236}">
                <a16:creationId xmlns:a16="http://schemas.microsoft.com/office/drawing/2014/main" id="{DD57FF94-959F-ACAD-3CE1-467C0C2F2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15382" y="4696995"/>
            <a:ext cx="2880850" cy="1496182"/>
          </a:xfrm>
        </p:spPr>
        <p:txBody>
          <a:bodyPr/>
          <a:lstStyle>
            <a:lvl1pPr marL="0" indent="0" algn="ctr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742950" indent="-285750">
              <a:buFontTx/>
              <a:buChar char="-"/>
              <a:defRPr sz="1600"/>
            </a:lvl2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</a:lstStyle>
          <a:p>
            <a:pPr lvl="0"/>
            <a:r>
              <a:rPr lang="en-US" altLang="ko-KR" dirty="0"/>
              <a:t>3. UI</a:t>
            </a:r>
            <a:r>
              <a:rPr lang="ko-KR" altLang="en-US" dirty="0"/>
              <a:t>구성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 err="1">
                <a:latin typeface="KCC-한빛" panose="02030503000000000000" pitchFamily="18" charset="-127"/>
                <a:ea typeface="KCC-한빛" panose="02030503000000000000" pitchFamily="18" charset="-127"/>
              </a:rPr>
              <a:t>인게임</a:t>
            </a:r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 </a:t>
            </a:r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UI</a:t>
            </a: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시스템</a:t>
            </a:r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 UI</a:t>
            </a:r>
          </a:p>
          <a:p>
            <a:pPr lvl="1"/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UI </a:t>
            </a:r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진행 구조도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pic>
        <p:nvPicPr>
          <p:cNvPr id="39" name="Picture 2" descr="보석 일러스트 아이콘">
            <a:extLst>
              <a:ext uri="{FF2B5EF4-FFF2-40B4-BE49-F238E27FC236}">
                <a16:creationId xmlns:a16="http://schemas.microsoft.com/office/drawing/2014/main" id="{0408E023-B177-E920-1F7A-3166F53815B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6400800" y="1982385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텍스트 개체 틀 32">
            <a:extLst>
              <a:ext uri="{FF2B5EF4-FFF2-40B4-BE49-F238E27FC236}">
                <a16:creationId xmlns:a16="http://schemas.microsoft.com/office/drawing/2014/main" id="{86289AA1-9CC2-BE42-37D8-FB1C719F60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3085" y="1963635"/>
            <a:ext cx="2880850" cy="1496182"/>
          </a:xfrm>
        </p:spPr>
        <p:txBody>
          <a:bodyPr/>
          <a:lstStyle>
            <a:lvl1pPr marL="0" indent="0" algn="ctr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742950" indent="-285750">
              <a:buFontTx/>
              <a:buChar char="-"/>
              <a:defRPr sz="1600"/>
            </a:lvl2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</a:lstStyle>
          <a:p>
            <a:pPr lvl="0"/>
            <a:r>
              <a:rPr lang="en-US" altLang="ko-KR" dirty="0"/>
              <a:t>4. </a:t>
            </a:r>
            <a:r>
              <a:rPr lang="ko-KR" altLang="en-US" dirty="0"/>
              <a:t>데이터테이블</a:t>
            </a:r>
            <a:endParaRPr lang="en-US" altLang="ko-KR" dirty="0"/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광물 데이터 테이블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새총 데이터 테이블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점수 산정방식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pic>
        <p:nvPicPr>
          <p:cNvPr id="41" name="Picture 2" descr="보석 일러스트 아이콘">
            <a:extLst>
              <a:ext uri="{FF2B5EF4-FFF2-40B4-BE49-F238E27FC236}">
                <a16:creationId xmlns:a16="http://schemas.microsoft.com/office/drawing/2014/main" id="{511A02DB-C754-56B8-C317-771B7E5496C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6400800" y="4058669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텍스트 개체 틀 32">
            <a:extLst>
              <a:ext uri="{FF2B5EF4-FFF2-40B4-BE49-F238E27FC236}">
                <a16:creationId xmlns:a16="http://schemas.microsoft.com/office/drawing/2014/main" id="{50D40B32-BEF4-445F-743C-2FEBC2B67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3085" y="4039919"/>
            <a:ext cx="2880850" cy="1496182"/>
          </a:xfrm>
        </p:spPr>
        <p:txBody>
          <a:bodyPr/>
          <a:lstStyle>
            <a:lvl1pPr marL="0" indent="0" algn="ctr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742950" indent="-285750">
              <a:buFontTx/>
              <a:buChar char="-"/>
              <a:defRPr sz="1600"/>
            </a:lvl2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</a:lstStyle>
          <a:p>
            <a:pPr lvl="0"/>
            <a:r>
              <a:rPr lang="en-US" altLang="ko-KR" dirty="0"/>
              <a:t>5. </a:t>
            </a:r>
            <a:r>
              <a:rPr lang="ko-KR" altLang="en-US" dirty="0"/>
              <a:t>개발 히스토리</a:t>
            </a:r>
            <a:endParaRPr lang="en-US" altLang="ko-KR" dirty="0"/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히스토리 작성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66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5"/>
            <a:ext cx="11887200" cy="6533535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887200" cy="59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427704" y="403083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0965C0E6-4DAB-57DB-74F8-D8E0B926A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635" y="1752600"/>
            <a:ext cx="3176587" cy="336073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ko-KR" altLang="en-US" sz="1400" kern="12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r>
              <a:rPr lang="ko-KR" altLang="en-US" dirty="0"/>
              <a:t>사진을 넣어주세요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0F84C8A-A7FC-BC02-8FE4-4FA432E0C6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103" y="1150938"/>
            <a:ext cx="3725863" cy="498475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3FDE7F69-5F0A-9201-04E5-B56B38154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324" y="353961"/>
            <a:ext cx="3725863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 혹은 소개범위를 입력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F48F87D-65AE-BA69-EB05-BD6C8B62AC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1752599"/>
            <a:ext cx="7812087" cy="4780935"/>
          </a:xfrm>
        </p:spPr>
        <p:txBody>
          <a:bodyPr/>
          <a:lstStyle>
            <a:lvl1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1pPr>
            <a:lvl2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2pPr>
            <a:lvl3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3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  <a:lvl5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7" name="오각형 26">
            <a:extLst>
              <a:ext uri="{FF2B5EF4-FFF2-40B4-BE49-F238E27FC236}">
                <a16:creationId xmlns:a16="http://schemas.microsoft.com/office/drawing/2014/main" id="{D044ED4E-2A30-F437-B927-8743957CB907}"/>
              </a:ext>
            </a:extLst>
          </p:cNvPr>
          <p:cNvSpPr/>
          <p:nvPr userDrawn="1"/>
        </p:nvSpPr>
        <p:spPr>
          <a:xfrm flipV="1">
            <a:off x="11591953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>
            <a:extLst>
              <a:ext uri="{FF2B5EF4-FFF2-40B4-BE49-F238E27FC236}">
                <a16:creationId xmlns:a16="http://schemas.microsoft.com/office/drawing/2014/main" id="{2C743E13-0A87-937A-35C9-23CA75D11C45}"/>
              </a:ext>
            </a:extLst>
          </p:cNvPr>
          <p:cNvSpPr/>
          <p:nvPr userDrawn="1"/>
        </p:nvSpPr>
        <p:spPr>
          <a:xfrm flipV="1">
            <a:off x="1104632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9DE9E474-94ED-96DB-83B5-E504D12B7B99}"/>
              </a:ext>
            </a:extLst>
          </p:cNvPr>
          <p:cNvSpPr/>
          <p:nvPr userDrawn="1"/>
        </p:nvSpPr>
        <p:spPr>
          <a:xfrm flipV="1">
            <a:off x="10567681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각형 29">
            <a:extLst>
              <a:ext uri="{FF2B5EF4-FFF2-40B4-BE49-F238E27FC236}">
                <a16:creationId xmlns:a16="http://schemas.microsoft.com/office/drawing/2014/main" id="{7CD8EC1B-C158-BBF1-8A68-069F0BACAA25}"/>
              </a:ext>
            </a:extLst>
          </p:cNvPr>
          <p:cNvSpPr/>
          <p:nvPr userDrawn="1"/>
        </p:nvSpPr>
        <p:spPr>
          <a:xfrm flipV="1">
            <a:off x="1005554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각형 30">
            <a:extLst>
              <a:ext uri="{FF2B5EF4-FFF2-40B4-BE49-F238E27FC236}">
                <a16:creationId xmlns:a16="http://schemas.microsoft.com/office/drawing/2014/main" id="{27BA1344-2113-683F-8843-703BEC5CBA4D}"/>
              </a:ext>
            </a:extLst>
          </p:cNvPr>
          <p:cNvSpPr/>
          <p:nvPr userDrawn="1"/>
        </p:nvSpPr>
        <p:spPr>
          <a:xfrm flipV="1">
            <a:off x="9543411" y="299884"/>
            <a:ext cx="501445" cy="851054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17">
            <a:extLst>
              <a:ext uri="{FF2B5EF4-FFF2-40B4-BE49-F238E27FC236}">
                <a16:creationId xmlns:a16="http://schemas.microsoft.com/office/drawing/2014/main" id="{20FCEB3A-A81A-D3CD-9175-1A25A9F45B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902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799B25F1-58E9-ACEF-C4B9-2935DAF9FD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9037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5" name="텍스트 개체 틀 17">
            <a:extLst>
              <a:ext uri="{FF2B5EF4-FFF2-40B4-BE49-F238E27FC236}">
                <a16:creationId xmlns:a16="http://schemas.microsoft.com/office/drawing/2014/main" id="{356D08BB-A709-232C-0DA4-D96A8B9FBB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9668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6" name="텍스트 개체 틀 17">
            <a:extLst>
              <a:ext uri="{FF2B5EF4-FFF2-40B4-BE49-F238E27FC236}">
                <a16:creationId xmlns:a16="http://schemas.microsoft.com/office/drawing/2014/main" id="{6F67BAE5-D979-5F82-83F9-977C21018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981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8" name="텍스트 개체 틀 17">
            <a:extLst>
              <a:ext uri="{FF2B5EF4-FFF2-40B4-BE49-F238E27FC236}">
                <a16:creationId xmlns:a16="http://schemas.microsoft.com/office/drawing/2014/main" id="{C3AB706F-371A-97EB-7AD7-E93597958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25444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/>
              <a:t>목차입력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74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5"/>
            <a:ext cx="11887200" cy="6533535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887200" cy="59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427704" y="403083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0965C0E6-4DAB-57DB-74F8-D8E0B926A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635" y="1752600"/>
            <a:ext cx="3176587" cy="336073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ko-KR" altLang="en-US" sz="1400" kern="12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r>
              <a:rPr lang="ko-KR" altLang="en-US" dirty="0"/>
              <a:t>사진을 넣어주세요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0F84C8A-A7FC-BC02-8FE4-4FA432E0C6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103" y="1150938"/>
            <a:ext cx="3725863" cy="498475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3FDE7F69-5F0A-9201-04E5-B56B38154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324" y="353961"/>
            <a:ext cx="3725863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 혹은 소개범위를 입력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F48F87D-65AE-BA69-EB05-BD6C8B62AC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1752599"/>
            <a:ext cx="7812087" cy="4780935"/>
          </a:xfrm>
        </p:spPr>
        <p:txBody>
          <a:bodyPr/>
          <a:lstStyle>
            <a:lvl1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1pPr>
            <a:lvl2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2pPr>
            <a:lvl3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3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  <a:lvl5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7" name="오각형 26">
            <a:extLst>
              <a:ext uri="{FF2B5EF4-FFF2-40B4-BE49-F238E27FC236}">
                <a16:creationId xmlns:a16="http://schemas.microsoft.com/office/drawing/2014/main" id="{D044ED4E-2A30-F437-B927-8743957CB907}"/>
              </a:ext>
            </a:extLst>
          </p:cNvPr>
          <p:cNvSpPr/>
          <p:nvPr userDrawn="1"/>
        </p:nvSpPr>
        <p:spPr>
          <a:xfrm flipV="1">
            <a:off x="11591953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>
            <a:extLst>
              <a:ext uri="{FF2B5EF4-FFF2-40B4-BE49-F238E27FC236}">
                <a16:creationId xmlns:a16="http://schemas.microsoft.com/office/drawing/2014/main" id="{2C743E13-0A87-937A-35C9-23CA75D11C45}"/>
              </a:ext>
            </a:extLst>
          </p:cNvPr>
          <p:cNvSpPr/>
          <p:nvPr userDrawn="1"/>
        </p:nvSpPr>
        <p:spPr>
          <a:xfrm flipV="1">
            <a:off x="1104632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9DE9E474-94ED-96DB-83B5-E504D12B7B99}"/>
              </a:ext>
            </a:extLst>
          </p:cNvPr>
          <p:cNvSpPr/>
          <p:nvPr userDrawn="1"/>
        </p:nvSpPr>
        <p:spPr>
          <a:xfrm flipV="1">
            <a:off x="10567681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각형 29">
            <a:extLst>
              <a:ext uri="{FF2B5EF4-FFF2-40B4-BE49-F238E27FC236}">
                <a16:creationId xmlns:a16="http://schemas.microsoft.com/office/drawing/2014/main" id="{7CD8EC1B-C158-BBF1-8A68-069F0BACAA25}"/>
              </a:ext>
            </a:extLst>
          </p:cNvPr>
          <p:cNvSpPr/>
          <p:nvPr userDrawn="1"/>
        </p:nvSpPr>
        <p:spPr>
          <a:xfrm flipV="1">
            <a:off x="10055546" y="299884"/>
            <a:ext cx="501445" cy="851054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각형 30">
            <a:extLst>
              <a:ext uri="{FF2B5EF4-FFF2-40B4-BE49-F238E27FC236}">
                <a16:creationId xmlns:a16="http://schemas.microsoft.com/office/drawing/2014/main" id="{27BA1344-2113-683F-8843-703BEC5CBA4D}"/>
              </a:ext>
            </a:extLst>
          </p:cNvPr>
          <p:cNvSpPr/>
          <p:nvPr userDrawn="1"/>
        </p:nvSpPr>
        <p:spPr>
          <a:xfrm flipV="1">
            <a:off x="9543411" y="299884"/>
            <a:ext cx="501445" cy="851054"/>
          </a:xfrm>
          <a:prstGeom prst="pentagon">
            <a:avLst/>
          </a:prstGeom>
          <a:solidFill>
            <a:srgbClr val="47D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17">
            <a:extLst>
              <a:ext uri="{FF2B5EF4-FFF2-40B4-BE49-F238E27FC236}">
                <a16:creationId xmlns:a16="http://schemas.microsoft.com/office/drawing/2014/main" id="{20FCEB3A-A81A-D3CD-9175-1A25A9F45B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902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799B25F1-58E9-ACEF-C4B9-2935DAF9FD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9037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5" name="텍스트 개체 틀 17">
            <a:extLst>
              <a:ext uri="{FF2B5EF4-FFF2-40B4-BE49-F238E27FC236}">
                <a16:creationId xmlns:a16="http://schemas.microsoft.com/office/drawing/2014/main" id="{356D08BB-A709-232C-0DA4-D96A8B9FBB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9668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6" name="텍스트 개체 틀 17">
            <a:extLst>
              <a:ext uri="{FF2B5EF4-FFF2-40B4-BE49-F238E27FC236}">
                <a16:creationId xmlns:a16="http://schemas.microsoft.com/office/drawing/2014/main" id="{6F67BAE5-D979-5F82-83F9-977C21018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981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8" name="텍스트 개체 틀 17">
            <a:extLst>
              <a:ext uri="{FF2B5EF4-FFF2-40B4-BE49-F238E27FC236}">
                <a16:creationId xmlns:a16="http://schemas.microsoft.com/office/drawing/2014/main" id="{C3AB706F-371A-97EB-7AD7-E93597958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25444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/>
              <a:t>목차입력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19033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98A3AF-A29D-7FE5-0349-97B355C0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4172D-BDCE-5E08-4D15-D0D65BF36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A61718-CA8D-DABD-C559-02B6C1C15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B5FF4B-670F-43B1-994B-EDDEB7F706EF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B172F-C243-960F-EDB1-01CA346C1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BD5B26-0F47-84E6-B075-A5C1B32D5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76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61" r:id="rId9"/>
    <p:sldLayoutId id="2147483662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openxmlformats.org/officeDocument/2006/relationships/image" Target="../media/image17.png"  /><Relationship Id="rId11" Type="http://schemas.microsoft.com/office/2007/relationships/hdphoto" Target="../embeddings/oleObject9.wdp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microsoft.com/office/2007/relationships/hdphoto" Target="../embeddings/oleObject12.wdp"  /><Relationship Id="rId15" Type="http://schemas.openxmlformats.org/officeDocument/2006/relationships/image" Target="../media/image22.jpeg"  /><Relationship Id="rId16" Type="http://schemas.openxmlformats.org/officeDocument/2006/relationships/image" Target="../media/image16.png"  /><Relationship Id="rId17" Type="http://schemas.microsoft.com/office/2007/relationships/hdphoto" Target="../embeddings/oleObject8.wdp"  /><Relationship Id="rId18" Type="http://schemas.openxmlformats.org/officeDocument/2006/relationships/image" Target="../media/image23.jpeg"  /><Relationship Id="rId19" Type="http://schemas.openxmlformats.org/officeDocument/2006/relationships/image" Target="../media/image13.png"  /><Relationship Id="rId2" Type="http://schemas.openxmlformats.org/officeDocument/2006/relationships/image" Target="../media/image18.png"  /><Relationship Id="rId20" Type="http://schemas.microsoft.com/office/2007/relationships/hdphoto" Target="../embeddings/oleObject5.wdp"  /><Relationship Id="rId21" Type="http://schemas.openxmlformats.org/officeDocument/2006/relationships/image" Target="../media/image14.png"  /><Relationship Id="rId22" Type="http://schemas.microsoft.com/office/2007/relationships/hdphoto" Target="../embeddings/oleObject6.wdp"  /><Relationship Id="rId3" Type="http://schemas.microsoft.com/office/2007/relationships/hdphoto" Target="../embeddings/oleObject10.wdp"  /><Relationship Id="rId4" Type="http://schemas.openxmlformats.org/officeDocument/2006/relationships/image" Target="../media/image9.png"  /><Relationship Id="rId5" Type="http://schemas.microsoft.com/office/2007/relationships/hdphoto" Target="../embeddings/oleObject2.wdp"  /><Relationship Id="rId6" Type="http://schemas.openxmlformats.org/officeDocument/2006/relationships/image" Target="../media/image12.png"  /><Relationship Id="rId7" Type="http://schemas.microsoft.com/office/2007/relationships/hdphoto" Target="../embeddings/oleObject4.wdp"  /><Relationship Id="rId8" Type="http://schemas.openxmlformats.org/officeDocument/2006/relationships/image" Target="../media/image19.png"  /><Relationship Id="rId9" Type="http://schemas.microsoft.com/office/2007/relationships/hdphoto" Target="../embeddings/oleObject11.wdp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4.png"  /><Relationship Id="rId3" Type="http://schemas.openxmlformats.org/officeDocument/2006/relationships/image" Target="../media/image13.png"  /><Relationship Id="rId4" Type="http://schemas.microsoft.com/office/2007/relationships/hdphoto" Target="../embeddings/oleObject5.wdp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microsoft.com/office/2007/relationships/hdphoto" Target="../embeddings/oleObject4.wdp"  /><Relationship Id="rId2" Type="http://schemas.openxmlformats.org/officeDocument/2006/relationships/image" Target="../media/image3.gif"  /><Relationship Id="rId3" Type="http://schemas.openxmlformats.org/officeDocument/2006/relationships/image" Target="../media/image25.png"  /><Relationship Id="rId4" Type="http://schemas.microsoft.com/office/2007/relationships/hdphoto" Target="../embeddings/oleObject13.wdp"  /><Relationship Id="rId5" Type="http://schemas.openxmlformats.org/officeDocument/2006/relationships/image" Target="../media/image26.png"  /><Relationship Id="rId6" Type="http://schemas.microsoft.com/office/2007/relationships/hdphoto" Target="../embeddings/oleObject14.wdp"  /><Relationship Id="rId7" Type="http://schemas.openxmlformats.org/officeDocument/2006/relationships/image" Target="../media/image27.png"  /><Relationship Id="rId8" Type="http://schemas.microsoft.com/office/2007/relationships/hdphoto" Target="../embeddings/oleObject15.wdp"  /><Relationship Id="rId9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5.png"  /><Relationship Id="rId3" Type="http://schemas.microsoft.com/office/2007/relationships/hdphoto" Target="../embeddings/oleObject13.wdp"  /><Relationship Id="rId4" Type="http://schemas.openxmlformats.org/officeDocument/2006/relationships/image" Target="../media/image28.png"  /><Relationship Id="rId5" Type="http://schemas.microsoft.com/office/2007/relationships/hdphoto" Target="../embeddings/oleObject16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9.png"  /><Relationship Id="rId3" Type="http://schemas.microsoft.com/office/2007/relationships/hdphoto" Target="../embeddings/oleObject17.wdp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9.png"  /><Relationship Id="rId3" Type="http://schemas.microsoft.com/office/2007/relationships/hdphoto" Target="../embeddings/oleObject17.wdp"  /><Relationship Id="rId4" Type="http://schemas.openxmlformats.org/officeDocument/2006/relationships/image" Target="../media/image30.png"  /><Relationship Id="rId5" Type="http://schemas.microsoft.com/office/2007/relationships/hdphoto" Target="../embeddings/oleObject18.wdp"  /><Relationship Id="rId6" Type="http://schemas.openxmlformats.org/officeDocument/2006/relationships/image" Target="../media/image3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9.png"  /><Relationship Id="rId3" Type="http://schemas.microsoft.com/office/2007/relationships/hdphoto" Target="../embeddings/oleObject17.wdp"  /><Relationship Id="rId4" Type="http://schemas.openxmlformats.org/officeDocument/2006/relationships/image" Target="../media/image31.jpeg"  /><Relationship Id="rId5" Type="http://schemas.openxmlformats.org/officeDocument/2006/relationships/image" Target="../media/image32.png"  /><Relationship Id="rId6" Type="http://schemas.microsoft.com/office/2007/relationships/hdphoto" Target="../embeddings/oleObject19.wdp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9.png"  /><Relationship Id="rId3" Type="http://schemas.microsoft.com/office/2007/relationships/hdphoto" Target="../embeddings/oleObject17.wdp"  /><Relationship Id="rId4" Type="http://schemas.openxmlformats.org/officeDocument/2006/relationships/image" Target="../media/image31.jpeg"  /><Relationship Id="rId5" Type="http://schemas.openxmlformats.org/officeDocument/2006/relationships/image" Target="../media/image16.png"  /><Relationship Id="rId6" Type="http://schemas.microsoft.com/office/2007/relationships/hdphoto" Target="../embeddings/oleObject8.wdp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5.png"  /><Relationship Id="rId3" Type="http://schemas.microsoft.com/office/2007/relationships/hdphoto" Target="../embeddings/oleObject13.wdp"  /><Relationship Id="rId4" Type="http://schemas.openxmlformats.org/officeDocument/2006/relationships/image" Target="../media/image26.png"  /><Relationship Id="rId5" Type="http://schemas.microsoft.com/office/2007/relationships/hdphoto" Target="../embeddings/oleObject14.wdp"  /><Relationship Id="rId6" Type="http://schemas.openxmlformats.org/officeDocument/2006/relationships/image" Target="../media/image27.png"  /><Relationship Id="rId7" Type="http://schemas.microsoft.com/office/2007/relationships/hdphoto" Target="../embeddings/oleObject15.wdp"  /><Relationship Id="rId8" Type="http://schemas.openxmlformats.org/officeDocument/2006/relationships/image" Target="../media/image12.png"  /><Relationship Id="rId9" Type="http://schemas.microsoft.com/office/2007/relationships/hdphoto" Target="../embeddings/oleObject4.wdp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33.gif"  /><Relationship Id="rId3" Type="http://schemas.openxmlformats.org/officeDocument/2006/relationships/image" Target="../media/image3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3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9.png"  /><Relationship Id="rId3" Type="http://schemas.microsoft.com/office/2007/relationships/hdphoto" Target="../embeddings/oleObject17.wdp"  /><Relationship Id="rId4" Type="http://schemas.openxmlformats.org/officeDocument/2006/relationships/image" Target="../media/image31.jpeg"  /><Relationship Id="rId5" Type="http://schemas.openxmlformats.org/officeDocument/2006/relationships/image" Target="../media/image32.png"  /><Relationship Id="rId6" Type="http://schemas.microsoft.com/office/2007/relationships/hdphoto" Target="../embeddings/oleObject19.wdp"  /><Relationship Id="rId7" Type="http://schemas.openxmlformats.org/officeDocument/2006/relationships/image" Target="../media/image3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7.png"  /><Relationship Id="rId3" Type="http://schemas.openxmlformats.org/officeDocument/2006/relationships/hyperlink" Target="https://brunch.co.kr/@jmh5531/151" TargetMode="External"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37.png"  /><Relationship Id="rId7" Type="http://schemas.openxmlformats.org/officeDocument/2006/relationships/image" Target="../media/image4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.jpeg"  /><Relationship Id="rId3" Type="http://schemas.openxmlformats.org/officeDocument/2006/relationships/image" Target="../media/image3.gif"  /><Relationship Id="rId4" Type="http://schemas.openxmlformats.org/officeDocument/2006/relationships/image" Target="../media/image4.gif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3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3.png"  /><Relationship Id="rId3" Type="http://schemas.openxmlformats.org/officeDocument/2006/relationships/hyperlink" Target="https://brunch.co.kr/@jmh5531/151" TargetMode="External"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9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1.png"  /><Relationship Id="rId3" Type="http://schemas.openxmlformats.org/officeDocument/2006/relationships/image" Target="../media/image5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7.png"  /><Relationship Id="rId3" Type="http://schemas.openxmlformats.org/officeDocument/2006/relationships/image" Target="../media/image5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2.png"  /><Relationship Id="rId3" Type="http://schemas.openxmlformats.org/officeDocument/2006/relationships/hyperlink" Target="https://brunch.co.kr/@jmh5531/151" TargetMode="External"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3.png"  /><Relationship Id="rId3" Type="http://schemas.openxmlformats.org/officeDocument/2006/relationships/image" Target="../media/image5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.jpeg"  /><Relationship Id="rId3" Type="http://schemas.openxmlformats.org/officeDocument/2006/relationships/image" Target="../media/image6.gif"  /><Relationship Id="rId4" Type="http://schemas.openxmlformats.org/officeDocument/2006/relationships/image" Target="../media/image7.gif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2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9.png"  /><Relationship Id="rId3" Type="http://schemas.openxmlformats.org/officeDocument/2006/relationships/image" Target="../media/image52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2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2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0.png"  /><Relationship Id="rId3" Type="http://schemas.openxmlformats.org/officeDocument/2006/relationships/image" Target="../media/image42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50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51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1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1.png"  /><Relationship Id="rId3" Type="http://schemas.openxmlformats.org/officeDocument/2006/relationships/hyperlink" Target="https://brunch.co.kr/@jmh5531/151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0.png"  /><Relationship Id="rId3" Type="http://schemas.openxmlformats.org/officeDocument/2006/relationships/image" Target="../media/image72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10" Type="http://schemas.openxmlformats.org/officeDocument/2006/relationships/image" Target="../media/image78.png"  /><Relationship Id="rId11" Type="http://schemas.openxmlformats.org/officeDocument/2006/relationships/image" Target="../media/image29.png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Relationship Id="rId7" Type="http://schemas.openxmlformats.org/officeDocument/2006/relationships/image" Target="../media/image9.png"  /><Relationship Id="rId8" Type="http://schemas.openxmlformats.org/officeDocument/2006/relationships/image" Target="../media/image17.png"  /><Relationship Id="rId9" Type="http://schemas.openxmlformats.org/officeDocument/2006/relationships/image" Target="../media/image1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9.png"  /><Relationship Id="rId7" Type="http://schemas.openxmlformats.org/officeDocument/2006/relationships/image" Target="../media/image80.png"  /><Relationship Id="rId8" Type="http://schemas.openxmlformats.org/officeDocument/2006/relationships/image" Target="../media/image81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Relationship Id="rId3" Type="http://schemas.openxmlformats.org/officeDocument/2006/relationships/image" Target="../media/image84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microsoft.com/office/2007/relationships/hdphoto" Target="../embeddings/oleObject5.wdp"  /><Relationship Id="rId11" Type="http://schemas.openxmlformats.org/officeDocument/2006/relationships/image" Target="../media/image14.png"  /><Relationship Id="rId12" Type="http://schemas.microsoft.com/office/2007/relationships/hdphoto" Target="../embeddings/oleObject6.wdp"  /><Relationship Id="rId13" Type="http://schemas.openxmlformats.org/officeDocument/2006/relationships/image" Target="../media/image15.png"  /><Relationship Id="rId14" Type="http://schemas.microsoft.com/office/2007/relationships/hdphoto" Target="../embeddings/oleObject7.wdp"  /><Relationship Id="rId2" Type="http://schemas.openxmlformats.org/officeDocument/2006/relationships/image" Target="../media/image9.png"  /><Relationship Id="rId3" Type="http://schemas.microsoft.com/office/2007/relationships/hdphoto" Target="../embeddings/oleObject2.wdp"  /><Relationship Id="rId4" Type="http://schemas.openxmlformats.org/officeDocument/2006/relationships/image" Target="../media/image10.png"  /><Relationship Id="rId5" Type="http://schemas.microsoft.com/office/2007/relationships/hdphoto" Target="../embeddings/oleObject3.wdp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microsoft.com/office/2007/relationships/hdphoto" Target="../embeddings/oleObject4.wdp"  /><Relationship Id="rId9" Type="http://schemas.openxmlformats.org/officeDocument/2006/relationships/image" Target="../media/image13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Relationship Id="rId3" Type="http://schemas.openxmlformats.org/officeDocument/2006/relationships/hyperlink" Target="https://brunch.co.kr/@jmh5531/151" TargetMode="External"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3.png"  /><Relationship Id="rId3" Type="http://schemas.microsoft.com/office/2007/relationships/hdphoto" Target="../embeddings/oleObject5.wdp"  /><Relationship Id="rId4" Type="http://schemas.openxmlformats.org/officeDocument/2006/relationships/image" Target="../media/image9.png"  /><Relationship Id="rId5" Type="http://schemas.microsoft.com/office/2007/relationships/hdphoto" Target="../embeddings/oleObject2.wdp"  /><Relationship Id="rId6" Type="http://schemas.openxmlformats.org/officeDocument/2006/relationships/image" Target="../media/image16.png"  /><Relationship Id="rId7" Type="http://schemas.microsoft.com/office/2007/relationships/hdphoto" Target="../embeddings/oleObject8.wdp"  /><Relationship Id="rId8" Type="http://schemas.openxmlformats.org/officeDocument/2006/relationships/image" Target="../media/image17.png"  /><Relationship Id="rId9" Type="http://schemas.microsoft.com/office/2007/relationships/hdphoto" Target="../embeddings/oleObject9.wdp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microsoft.com/office/2007/relationships/hdphoto" Target="../embeddings/oleObject5.wdp"  /><Relationship Id="rId11" Type="http://schemas.openxmlformats.org/officeDocument/2006/relationships/image" Target="../media/image14.png"  /><Relationship Id="rId12" Type="http://schemas.microsoft.com/office/2007/relationships/hdphoto" Target="../embeddings/oleObject6.wdp"  /><Relationship Id="rId13" Type="http://schemas.openxmlformats.org/officeDocument/2006/relationships/image" Target="../media/image15.png"  /><Relationship Id="rId14" Type="http://schemas.microsoft.com/office/2007/relationships/hdphoto" Target="../embeddings/oleObject7.wdp"  /><Relationship Id="rId2" Type="http://schemas.openxmlformats.org/officeDocument/2006/relationships/image" Target="../media/image9.png"  /><Relationship Id="rId3" Type="http://schemas.microsoft.com/office/2007/relationships/hdphoto" Target="../embeddings/oleObject2.wdp"  /><Relationship Id="rId4" Type="http://schemas.openxmlformats.org/officeDocument/2006/relationships/image" Target="../media/image10.png"  /><Relationship Id="rId5" Type="http://schemas.microsoft.com/office/2007/relationships/hdphoto" Target="../embeddings/oleObject3.wdp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microsoft.com/office/2007/relationships/hdphoto" Target="../embeddings/oleObject4.wdp"  /><Relationship Id="rId9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C224-A54A-A2A6-09BB-BF812DE0A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광물 대소동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791D7-FC47-6580-F4D7-23EB804D3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기획 </a:t>
            </a:r>
            <a:r>
              <a:rPr lang="en-US" altLang="ko-KR" dirty="0"/>
              <a:t>: </a:t>
            </a:r>
            <a:r>
              <a:rPr lang="ko-KR" altLang="en-US" dirty="0"/>
              <a:t>안제철 </a:t>
            </a:r>
            <a:r>
              <a:rPr lang="en-US" altLang="ko-KR" dirty="0"/>
              <a:t>, </a:t>
            </a:r>
            <a:r>
              <a:rPr lang="ko-KR" altLang="en-US" dirty="0" err="1"/>
              <a:t>강희승</a:t>
            </a:r>
            <a:endParaRPr lang="en-US" altLang="ko-KR" dirty="0"/>
          </a:p>
          <a:p>
            <a:r>
              <a:rPr lang="ko-KR" altLang="en-US" dirty="0"/>
              <a:t>개발 </a:t>
            </a:r>
            <a:r>
              <a:rPr lang="en-US" altLang="ko-KR" dirty="0"/>
              <a:t>: </a:t>
            </a:r>
            <a:r>
              <a:rPr lang="ko-KR" altLang="en-US" dirty="0" err="1"/>
              <a:t>박소빈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이지호</a:t>
            </a:r>
          </a:p>
        </p:txBody>
      </p:sp>
    </p:spTree>
    <p:extLst>
      <p:ext uri="{BB962C8B-B14F-4D97-AF65-F5344CB8AC3E}">
        <p14:creationId xmlns:p14="http://schemas.microsoft.com/office/powerpoint/2010/main" val="334237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207CB-970D-BBDF-93C4-0BFAA067B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4FF3AC2-CEE3-F1FA-1008-7A97A22A9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9"/>
            <a:ext cx="5054600" cy="367506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– </a:t>
            </a:r>
            <a:r>
              <a:rPr lang="ko-KR" altLang="en-US" dirty="0" err="1"/>
              <a:t>플로우차트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ACD5BF9-F40A-3803-85E1-19EFA8FD9F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DF5C36D2-A078-24AC-4532-633909AE0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492363B1-4251-6480-870C-3E9E2FBA46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06F6CCB0-3DE4-0E9A-8C7F-F8E1B3E2AE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EBDFA680-CA50-2887-B22B-64F6159464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64834E95-2D6A-BABC-3AA4-CE1C6F6B2C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DB289C52-C66B-E59D-7FE2-D44C8D612374}"/>
              </a:ext>
            </a:extLst>
          </p:cNvPr>
          <p:cNvSpPr/>
          <p:nvPr/>
        </p:nvSpPr>
        <p:spPr>
          <a:xfrm>
            <a:off x="1456403" y="1776134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게임화면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광물배치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AD79994F-96F7-F38E-B042-4B4BBE48CEBD}"/>
              </a:ext>
            </a:extLst>
          </p:cNvPr>
          <p:cNvSpPr/>
          <p:nvPr/>
        </p:nvSpPr>
        <p:spPr>
          <a:xfrm>
            <a:off x="1456403" y="2937346"/>
            <a:ext cx="2112297" cy="7112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다른 광물 배치</a:t>
            </a: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500792AE-FB71-F68B-0992-1A107083426A}"/>
              </a:ext>
            </a:extLst>
          </p:cNvPr>
          <p:cNvSpPr/>
          <p:nvPr/>
        </p:nvSpPr>
        <p:spPr>
          <a:xfrm>
            <a:off x="1456403" y="4098558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두 광물이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서로 충돌 하였나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4723727C-1223-F811-A286-F6CB02471D62}"/>
              </a:ext>
            </a:extLst>
          </p:cNvPr>
          <p:cNvSpPr/>
          <p:nvPr/>
        </p:nvSpPr>
        <p:spPr>
          <a:xfrm>
            <a:off x="3983703" y="4098558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두 광물의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종류가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같은가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26" name="순서도: 문서 25">
            <a:extLst>
              <a:ext uri="{FF2B5EF4-FFF2-40B4-BE49-F238E27FC236}">
                <a16:creationId xmlns:a16="http://schemas.microsoft.com/office/drawing/2014/main" id="{049A03B0-3748-169A-C9DB-F6A77B50F227}"/>
              </a:ext>
            </a:extLst>
          </p:cNvPr>
          <p:cNvSpPr/>
          <p:nvPr/>
        </p:nvSpPr>
        <p:spPr>
          <a:xfrm>
            <a:off x="2720053" y="5742370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현재상황 유지</a:t>
            </a:r>
          </a:p>
        </p:txBody>
      </p:sp>
      <p:sp>
        <p:nvSpPr>
          <p:cNvPr id="29" name="순서도: 문서 28">
            <a:extLst>
              <a:ext uri="{FF2B5EF4-FFF2-40B4-BE49-F238E27FC236}">
                <a16:creationId xmlns:a16="http://schemas.microsoft.com/office/drawing/2014/main" id="{2673BBB2-3A2D-7FE4-0572-D911BF2C6607}"/>
              </a:ext>
            </a:extLst>
          </p:cNvPr>
          <p:cNvSpPr/>
          <p:nvPr/>
        </p:nvSpPr>
        <p:spPr>
          <a:xfrm>
            <a:off x="9074368" y="4339858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다음단계로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광물을 변경</a:t>
            </a:r>
          </a:p>
        </p:txBody>
      </p:sp>
      <p:sp>
        <p:nvSpPr>
          <p:cNvPr id="30" name="순서도: 문서 29">
            <a:extLst>
              <a:ext uri="{FF2B5EF4-FFF2-40B4-BE49-F238E27FC236}">
                <a16:creationId xmlns:a16="http://schemas.microsoft.com/office/drawing/2014/main" id="{46743B16-63F6-ECA3-ABF1-87AD1871825F}"/>
              </a:ext>
            </a:extLst>
          </p:cNvPr>
          <p:cNvSpPr/>
          <p:nvPr/>
        </p:nvSpPr>
        <p:spPr>
          <a:xfrm>
            <a:off x="6511003" y="2937346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소멸</a:t>
            </a:r>
          </a:p>
        </p:txBody>
      </p: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1CE07408-7F3D-0D29-DA28-143A09AA4957}"/>
              </a:ext>
            </a:extLst>
          </p:cNvPr>
          <p:cNvSpPr/>
          <p:nvPr/>
        </p:nvSpPr>
        <p:spPr>
          <a:xfrm>
            <a:off x="9074368" y="1776134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점수획득 완료 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B6EE236B-5D8B-D7B1-9696-88D00AF44EF4}"/>
              </a:ext>
            </a:extLst>
          </p:cNvPr>
          <p:cNvSpPr/>
          <p:nvPr/>
        </p:nvSpPr>
        <p:spPr>
          <a:xfrm>
            <a:off x="6511003" y="4098558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단계가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12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미만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567B3AF-3804-609D-DB2B-90A6F50EEBAF}"/>
              </a:ext>
            </a:extLst>
          </p:cNvPr>
          <p:cNvCxnSpPr>
            <a:stCxn id="4" idx="2"/>
            <a:endCxn id="16" idx="0"/>
          </p:cNvCxnSpPr>
          <p:nvPr/>
        </p:nvCxnSpPr>
        <p:spPr>
          <a:xfrm>
            <a:off x="2510503" y="2487334"/>
            <a:ext cx="2049" cy="45001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6C43BA4-ECD4-52CD-713C-4F26484F04FF}"/>
              </a:ext>
            </a:extLst>
          </p:cNvPr>
          <p:cNvCxnSpPr/>
          <p:nvPr/>
        </p:nvCxnSpPr>
        <p:spPr>
          <a:xfrm>
            <a:off x="2510503" y="3648546"/>
            <a:ext cx="2049" cy="45001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060BDF8-C9C0-F255-73B5-C89CAB1A6A9C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>
            <a:off x="3564603" y="4695458"/>
            <a:ext cx="4191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CC9ED3-6232-62F1-280C-56CDFA48DE6E}"/>
              </a:ext>
            </a:extLst>
          </p:cNvPr>
          <p:cNvCxnSpPr>
            <a:stCxn id="23" idx="3"/>
            <a:endCxn id="32" idx="1"/>
          </p:cNvCxnSpPr>
          <p:nvPr/>
        </p:nvCxnSpPr>
        <p:spPr>
          <a:xfrm>
            <a:off x="6091903" y="4695458"/>
            <a:ext cx="4191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DD7430-BEC4-39D8-241D-2A8F342EE8B4}"/>
              </a:ext>
            </a:extLst>
          </p:cNvPr>
          <p:cNvCxnSpPr>
            <a:stCxn id="32" idx="3"/>
            <a:endCxn id="29" idx="1"/>
          </p:cNvCxnSpPr>
          <p:nvPr/>
        </p:nvCxnSpPr>
        <p:spPr>
          <a:xfrm>
            <a:off x="8619203" y="4695458"/>
            <a:ext cx="45516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1F6BC367-E7C9-8218-9274-2FEC89DA7395}"/>
              </a:ext>
            </a:extLst>
          </p:cNvPr>
          <p:cNvCxnSpPr>
            <a:stCxn id="21" idx="2"/>
            <a:endCxn id="26" idx="1"/>
          </p:cNvCxnSpPr>
          <p:nvPr/>
        </p:nvCxnSpPr>
        <p:spPr>
          <a:xfrm rot="16200000" flipH="1">
            <a:off x="2212472" y="5590389"/>
            <a:ext cx="805612" cy="20955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92C603A-0A2B-AAFB-791E-80BBC3451A98}"/>
              </a:ext>
            </a:extLst>
          </p:cNvPr>
          <p:cNvCxnSpPr>
            <a:stCxn id="23" idx="2"/>
            <a:endCxn id="26" idx="3"/>
          </p:cNvCxnSpPr>
          <p:nvPr/>
        </p:nvCxnSpPr>
        <p:spPr>
          <a:xfrm rot="5400000">
            <a:off x="4530222" y="5590389"/>
            <a:ext cx="805612" cy="20955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FD5EC39-0A9E-5596-1B9B-1602094AF199}"/>
              </a:ext>
            </a:extLst>
          </p:cNvPr>
          <p:cNvCxnSpPr>
            <a:stCxn id="32" idx="0"/>
            <a:endCxn id="30" idx="2"/>
          </p:cNvCxnSpPr>
          <p:nvPr/>
        </p:nvCxnSpPr>
        <p:spPr>
          <a:xfrm flipV="1">
            <a:off x="7565103" y="3601528"/>
            <a:ext cx="0" cy="497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4EEC347-CC39-A472-68E7-84FB3115422F}"/>
              </a:ext>
            </a:extLst>
          </p:cNvPr>
          <p:cNvCxnSpPr>
            <a:stCxn id="30" idx="0"/>
            <a:endCxn id="31" idx="1"/>
          </p:cNvCxnSpPr>
          <p:nvPr/>
        </p:nvCxnSpPr>
        <p:spPr>
          <a:xfrm rot="5400000" flipH="1" flipV="1">
            <a:off x="7916929" y="1779908"/>
            <a:ext cx="805612" cy="150926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EAF7585-FB78-F122-4608-677678948932}"/>
              </a:ext>
            </a:extLst>
          </p:cNvPr>
          <p:cNvCxnSpPr>
            <a:stCxn id="29" idx="0"/>
            <a:endCxn id="31" idx="2"/>
          </p:cNvCxnSpPr>
          <p:nvPr/>
        </p:nvCxnSpPr>
        <p:spPr>
          <a:xfrm flipV="1">
            <a:off x="10128468" y="2487334"/>
            <a:ext cx="0" cy="1852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4686F2-344B-B2AA-3BA0-BCCF59EA9421}"/>
              </a:ext>
            </a:extLst>
          </p:cNvPr>
          <p:cNvSpPr/>
          <p:nvPr/>
        </p:nvSpPr>
        <p:spPr>
          <a:xfrm>
            <a:off x="8846785" y="5695164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903573-F846-052B-85E2-677B097FCACE}"/>
              </a:ext>
            </a:extLst>
          </p:cNvPr>
          <p:cNvSpPr/>
          <p:nvPr/>
        </p:nvSpPr>
        <p:spPr>
          <a:xfrm>
            <a:off x="8846785" y="6167036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631A1F-AE2A-71A4-E1B7-A0EC14FCB7B2}"/>
              </a:ext>
            </a:extLst>
          </p:cNvPr>
          <p:cNvSpPr txBox="1"/>
          <p:nvPr/>
        </p:nvSpPr>
        <p:spPr>
          <a:xfrm>
            <a:off x="9310406" y="5673920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TRUE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94F2AAB-F1CF-5737-A349-15BEB2D768B8}"/>
              </a:ext>
            </a:extLst>
          </p:cNvPr>
          <p:cNvSpPr txBox="1"/>
          <p:nvPr/>
        </p:nvSpPr>
        <p:spPr>
          <a:xfrm>
            <a:off x="9310406" y="6156413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False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15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FB209B9-AADE-77BE-75FD-435290864D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6735097" cy="539289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– </a:t>
            </a:r>
            <a:r>
              <a:rPr lang="ko-KR" altLang="en-US" dirty="0"/>
              <a:t>광물단계 및 레퍼런스 이미지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02EA6F9-D81A-0449-37BD-F581B20781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pic>
        <p:nvPicPr>
          <p:cNvPr id="30" name="그림 29" descr="삼각형, 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B7613BA6-2C8F-F817-5BCF-CD7BDAA30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6635" y1="78512" x2="60096" y2="8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574" y="1646484"/>
            <a:ext cx="1367034" cy="1590492"/>
          </a:xfrm>
          <a:prstGeom prst="rect">
            <a:avLst/>
          </a:prstGeom>
        </p:spPr>
      </p:pic>
      <p:pic>
        <p:nvPicPr>
          <p:cNvPr id="32" name="그림 31" descr="디자인이(가) 표시된 사진&#10;&#10;자동 생성된 설명">
            <a:extLst>
              <a:ext uri="{FF2B5EF4-FFF2-40B4-BE49-F238E27FC236}">
                <a16:creationId xmlns:a16="http://schemas.microsoft.com/office/drawing/2014/main" id="{D9AFAA79-B4CB-F206-776B-875D17ACD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4" y="1613211"/>
            <a:ext cx="1448952" cy="1448952"/>
          </a:xfrm>
          <a:prstGeom prst="rect">
            <a:avLst/>
          </a:prstGeom>
        </p:spPr>
      </p:pic>
      <p:pic>
        <p:nvPicPr>
          <p:cNvPr id="34" name="그림 33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680D811A-B3B8-ADEC-C6BB-511B65BCE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5" y="2527019"/>
            <a:ext cx="1305410" cy="1305410"/>
          </a:xfrm>
          <a:prstGeom prst="rect">
            <a:avLst/>
          </a:prstGeom>
        </p:spPr>
      </p:pic>
      <p:pic>
        <p:nvPicPr>
          <p:cNvPr id="1028" name="Picture 4" descr="Bronze Bar Png - Copper Png, Transparent Png - 796x720 (#1795013) - PinPng">
            <a:extLst>
              <a:ext uri="{FF2B5EF4-FFF2-40B4-BE49-F238E27FC236}">
                <a16:creationId xmlns:a16="http://schemas.microsoft.com/office/drawing/2014/main" id="{7A29D788-B3BD-023C-175C-8A1972041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93" b="90868" l="8696" r="93478">
                        <a14:foregroundMark x1="27391" y1="63470" x2="30870" y2="81735"/>
                        <a14:foregroundMark x1="9565" y1="67123" x2="8696" y2="59817"/>
                        <a14:foregroundMark x1="68261" y1="6849" x2="68261" y2="6849"/>
                        <a14:foregroundMark x1="93913" y1="28767" x2="93913" y2="28767"/>
                        <a14:foregroundMark x1="32174" y1="90868" x2="32174" y2="90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741505" y="3560275"/>
            <a:ext cx="974224" cy="92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onze Bars Images – Browse 12,654 Stock Photos, Vectors, and Video | Adobe  Stock">
            <a:extLst>
              <a:ext uri="{FF2B5EF4-FFF2-40B4-BE49-F238E27FC236}">
                <a16:creationId xmlns:a16="http://schemas.microsoft.com/office/drawing/2014/main" id="{68A0FA1B-0A4C-D38E-FB0A-83B8E3C89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5612" r="65401">
                        <a14:foregroundMark x1="37300" y1="46389" x2="38903" y2="30833"/>
                        <a14:foregroundMark x1="62363" y1="52222" x2="63376" y2="56667"/>
                        <a14:foregroundMark x1="65401" y1="58611" x2="65401" y2="58611"/>
                        <a14:foregroundMark x1="35612" y1="47778" x2="35612" y2="4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55" r="34121"/>
          <a:stretch/>
        </p:blipFill>
        <p:spPr bwMode="auto">
          <a:xfrm flipH="1">
            <a:off x="711582" y="4279242"/>
            <a:ext cx="1034070" cy="10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Bronze Bars Images – Browse 12,654 Stock Photos, Vectors, and Video | Adobe  Stock">
            <a:extLst>
              <a:ext uri="{FF2B5EF4-FFF2-40B4-BE49-F238E27FC236}">
                <a16:creationId xmlns:a16="http://schemas.microsoft.com/office/drawing/2014/main" id="{23FF6EB7-4CAF-BA47-BCF6-B3D8C975A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895" r="33840">
                        <a14:foregroundMark x1="33924" y1="60278" x2="32405" y2="55833"/>
                        <a14:foregroundMark x1="4895" y1="49722" x2="5063" y2="4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3" r="64944" b="-1531"/>
          <a:stretch/>
        </p:blipFill>
        <p:spPr bwMode="auto">
          <a:xfrm flipH="1">
            <a:off x="726430" y="5081716"/>
            <a:ext cx="1092745" cy="103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 descr="스케치, 원, 디자인이(가) 표시된 사진&#10;&#10;자동 생성된 설명">
            <a:extLst>
              <a:ext uri="{FF2B5EF4-FFF2-40B4-BE49-F238E27FC236}">
                <a16:creationId xmlns:a16="http://schemas.microsoft.com/office/drawing/2014/main" id="{D4B28FE7-991C-406E-5197-DB8AFF77E0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78" b="89778" l="8889" r="91556">
                        <a14:foregroundMark x1="90667" y1="41778" x2="91556" y2="46667"/>
                        <a14:foregroundMark x1="9778" y1="53778" x2="8889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2" y="5934953"/>
            <a:ext cx="1053110" cy="1053108"/>
          </a:xfrm>
          <a:prstGeom prst="rect">
            <a:avLst/>
          </a:prstGeom>
        </p:spPr>
      </p:pic>
      <p:pic>
        <p:nvPicPr>
          <p:cNvPr id="39" name="그림 38" descr="종이접기, 종이공예, 창작 예술, 종이접기 용지이(가) 표시된 사진&#10;&#10;자동 생성된 설명">
            <a:extLst>
              <a:ext uri="{FF2B5EF4-FFF2-40B4-BE49-F238E27FC236}">
                <a16:creationId xmlns:a16="http://schemas.microsoft.com/office/drawing/2014/main" id="{FB54404F-52FC-84DA-4C09-573FEE1FF2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12" y="1724552"/>
            <a:ext cx="1038636" cy="1038636"/>
          </a:xfrm>
          <a:prstGeom prst="rect">
            <a:avLst/>
          </a:prstGeom>
        </p:spPr>
      </p:pic>
      <p:sp>
        <p:nvSpPr>
          <p:cNvPr id="44" name="내용 개체 틀 9">
            <a:extLst>
              <a:ext uri="{FF2B5EF4-FFF2-40B4-BE49-F238E27FC236}">
                <a16:creationId xmlns:a16="http://schemas.microsoft.com/office/drawing/2014/main" id="{A90A593D-BB74-9743-480B-CCAFF1EC612D}"/>
              </a:ext>
            </a:extLst>
          </p:cNvPr>
          <p:cNvSpPr txBox="1">
            <a:spLocks/>
          </p:cNvSpPr>
          <p:nvPr/>
        </p:nvSpPr>
        <p:spPr>
          <a:xfrm>
            <a:off x="931940" y="2199044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1</a:t>
            </a:r>
            <a:r>
              <a:rPr lang="ko-KR" altLang="en-US" sz="1600" dirty="0"/>
              <a:t>단계 돌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Defalt</a:t>
            </a:r>
            <a:r>
              <a:rPr lang="en-US" altLang="ko-KR" sz="1600" dirty="0"/>
              <a:t> Object)</a:t>
            </a:r>
          </a:p>
        </p:txBody>
      </p:sp>
      <p:sp>
        <p:nvSpPr>
          <p:cNvPr id="45" name="내용 개체 틀 9">
            <a:extLst>
              <a:ext uri="{FF2B5EF4-FFF2-40B4-BE49-F238E27FC236}">
                <a16:creationId xmlns:a16="http://schemas.microsoft.com/office/drawing/2014/main" id="{E05FB1C2-3ECD-6ACA-0B91-76C141958E6F}"/>
              </a:ext>
            </a:extLst>
          </p:cNvPr>
          <p:cNvSpPr txBox="1">
            <a:spLocks/>
          </p:cNvSpPr>
          <p:nvPr/>
        </p:nvSpPr>
        <p:spPr>
          <a:xfrm>
            <a:off x="931940" y="3018660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단계 철 </a:t>
            </a:r>
            <a:r>
              <a:rPr lang="en-US" altLang="ko-KR" sz="1600" dirty="0"/>
              <a:t>(1</a:t>
            </a:r>
            <a:r>
              <a:rPr lang="ko-KR" altLang="en-US" sz="1600" dirty="0"/>
              <a:t>단계 </a:t>
            </a:r>
            <a:r>
              <a:rPr lang="en-US" altLang="ko-KR" sz="1600" dirty="0"/>
              <a:t>+ 1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46" name="내용 개체 틀 9">
            <a:extLst>
              <a:ext uri="{FF2B5EF4-FFF2-40B4-BE49-F238E27FC236}">
                <a16:creationId xmlns:a16="http://schemas.microsoft.com/office/drawing/2014/main" id="{4FEF7ED7-D5DF-2EB4-F7B0-20F6DD81636F}"/>
              </a:ext>
            </a:extLst>
          </p:cNvPr>
          <p:cNvSpPr txBox="1">
            <a:spLocks/>
          </p:cNvSpPr>
          <p:nvPr/>
        </p:nvSpPr>
        <p:spPr>
          <a:xfrm>
            <a:off x="931940" y="3846312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3</a:t>
            </a:r>
            <a:r>
              <a:rPr lang="ko-KR" altLang="en-US" sz="1600" dirty="0"/>
              <a:t>단계 구리 </a:t>
            </a:r>
            <a:r>
              <a:rPr lang="en-US" altLang="ko-KR" sz="1600" dirty="0"/>
              <a:t>(2</a:t>
            </a:r>
            <a:r>
              <a:rPr lang="ko-KR" altLang="en-US" sz="1600" dirty="0"/>
              <a:t>단계 </a:t>
            </a:r>
            <a:r>
              <a:rPr lang="en-US" altLang="ko-KR" sz="1600" dirty="0"/>
              <a:t>+ 2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47" name="내용 개체 틀 9">
            <a:extLst>
              <a:ext uri="{FF2B5EF4-FFF2-40B4-BE49-F238E27FC236}">
                <a16:creationId xmlns:a16="http://schemas.microsoft.com/office/drawing/2014/main" id="{1FA67B9F-6751-41B3-FBC5-9EB4811858B4}"/>
              </a:ext>
            </a:extLst>
          </p:cNvPr>
          <p:cNvSpPr txBox="1">
            <a:spLocks/>
          </p:cNvSpPr>
          <p:nvPr/>
        </p:nvSpPr>
        <p:spPr>
          <a:xfrm>
            <a:off x="931940" y="4655636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4</a:t>
            </a:r>
            <a:r>
              <a:rPr lang="ko-KR" altLang="en-US" sz="1600" dirty="0"/>
              <a:t>단계 은 </a:t>
            </a:r>
            <a:r>
              <a:rPr lang="en-US" altLang="ko-KR" sz="1600" dirty="0"/>
              <a:t>(3</a:t>
            </a:r>
            <a:r>
              <a:rPr lang="ko-KR" altLang="en-US" sz="1600" dirty="0"/>
              <a:t>단계 </a:t>
            </a:r>
            <a:r>
              <a:rPr lang="en-US" altLang="ko-KR" sz="1600" dirty="0"/>
              <a:t>+ 3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48" name="내용 개체 틀 9">
            <a:extLst>
              <a:ext uri="{FF2B5EF4-FFF2-40B4-BE49-F238E27FC236}">
                <a16:creationId xmlns:a16="http://schemas.microsoft.com/office/drawing/2014/main" id="{74964426-45A9-572A-5558-E9BA56EB23C6}"/>
              </a:ext>
            </a:extLst>
          </p:cNvPr>
          <p:cNvSpPr txBox="1">
            <a:spLocks/>
          </p:cNvSpPr>
          <p:nvPr/>
        </p:nvSpPr>
        <p:spPr>
          <a:xfrm>
            <a:off x="931940" y="5440749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5</a:t>
            </a:r>
            <a:r>
              <a:rPr lang="ko-KR" altLang="en-US" sz="1600" dirty="0"/>
              <a:t>단계 금 </a:t>
            </a:r>
            <a:r>
              <a:rPr lang="en-US" altLang="ko-KR" sz="1600" dirty="0"/>
              <a:t>(4</a:t>
            </a:r>
            <a:r>
              <a:rPr lang="ko-KR" altLang="en-US" sz="1600" dirty="0"/>
              <a:t>단계 </a:t>
            </a:r>
            <a:r>
              <a:rPr lang="en-US" altLang="ko-KR" sz="1600" dirty="0"/>
              <a:t>+ 4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49" name="내용 개체 틀 9">
            <a:extLst>
              <a:ext uri="{FF2B5EF4-FFF2-40B4-BE49-F238E27FC236}">
                <a16:creationId xmlns:a16="http://schemas.microsoft.com/office/drawing/2014/main" id="{4DB45DDE-BA96-55D5-6EED-19F7A4980D6A}"/>
              </a:ext>
            </a:extLst>
          </p:cNvPr>
          <p:cNvSpPr txBox="1">
            <a:spLocks/>
          </p:cNvSpPr>
          <p:nvPr/>
        </p:nvSpPr>
        <p:spPr>
          <a:xfrm>
            <a:off x="931940" y="6290517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6</a:t>
            </a:r>
            <a:r>
              <a:rPr lang="ko-KR" altLang="en-US" sz="1600" dirty="0"/>
              <a:t>단계 진주 </a:t>
            </a:r>
            <a:r>
              <a:rPr lang="en-US" altLang="ko-KR" sz="1600" dirty="0"/>
              <a:t>(5</a:t>
            </a:r>
            <a:r>
              <a:rPr lang="ko-KR" altLang="en-US" sz="1600" dirty="0"/>
              <a:t>단계 </a:t>
            </a:r>
            <a:r>
              <a:rPr lang="en-US" altLang="ko-KR" sz="1600" dirty="0"/>
              <a:t>+ 5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pic>
        <p:nvPicPr>
          <p:cNvPr id="51" name="그림 50" descr="일렉트릭 블루, 코발트 블루, 보석, 블루이(가) 표시된 사진&#10;&#10;자동 생성된 설명">
            <a:extLst>
              <a:ext uri="{FF2B5EF4-FFF2-40B4-BE49-F238E27FC236}">
                <a16:creationId xmlns:a16="http://schemas.microsoft.com/office/drawing/2014/main" id="{394B03C4-B3A1-A61B-DF67-69D415123E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556" b="33778" l="69643" r="96429">
                        <a14:foregroundMark x1="80357" y1="33778" x2="76339" y2="3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79" b="63643"/>
          <a:stretch/>
        </p:blipFill>
        <p:spPr>
          <a:xfrm>
            <a:off x="4876992" y="2590077"/>
            <a:ext cx="957556" cy="1037008"/>
          </a:xfrm>
          <a:prstGeom prst="rect">
            <a:avLst/>
          </a:prstGeom>
        </p:spPr>
      </p:pic>
      <p:pic>
        <p:nvPicPr>
          <p:cNvPr id="53" name="그림 52" descr="레드, 하트, 밸렌타인데이이(가) 표시된 사진&#10;&#10;자동 생성된 설명">
            <a:extLst>
              <a:ext uri="{FF2B5EF4-FFF2-40B4-BE49-F238E27FC236}">
                <a16:creationId xmlns:a16="http://schemas.microsoft.com/office/drawing/2014/main" id="{81CD28B2-82AA-3344-6048-25F4C10DF3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1" r="80515" b="12872"/>
          <a:stretch/>
        </p:blipFill>
        <p:spPr>
          <a:xfrm>
            <a:off x="4957617" y="3740326"/>
            <a:ext cx="669682" cy="699198"/>
          </a:xfrm>
          <a:prstGeom prst="rect">
            <a:avLst/>
          </a:prstGeom>
        </p:spPr>
      </p:pic>
      <p:pic>
        <p:nvPicPr>
          <p:cNvPr id="1032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FEBCA36B-EC55-275B-E3CB-7D9B618EF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4843834" y="474145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 descr="디자인, 종이접기이(가) 표시된 사진&#10;&#10;중간 신뢰도로 자동 생성된 설명">
            <a:extLst>
              <a:ext uri="{FF2B5EF4-FFF2-40B4-BE49-F238E27FC236}">
                <a16:creationId xmlns:a16="http://schemas.microsoft.com/office/drawing/2014/main" id="{4C67CFBD-C496-0465-CC4E-927761591D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333" b="89778" l="9778" r="89778">
                        <a14:foregroundMark x1="36889" y1="9778" x2="53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35" y="5809980"/>
            <a:ext cx="961076" cy="961074"/>
          </a:xfrm>
          <a:prstGeom prst="rect">
            <a:avLst/>
          </a:prstGeom>
        </p:spPr>
      </p:pic>
      <p:sp>
        <p:nvSpPr>
          <p:cNvPr id="56" name="내용 개체 틀 9">
            <a:extLst>
              <a:ext uri="{FF2B5EF4-FFF2-40B4-BE49-F238E27FC236}">
                <a16:creationId xmlns:a16="http://schemas.microsoft.com/office/drawing/2014/main" id="{FDAAEA18-316D-606C-E10D-6C288D0036B9}"/>
              </a:ext>
            </a:extLst>
          </p:cNvPr>
          <p:cNvSpPr txBox="1">
            <a:spLocks/>
          </p:cNvSpPr>
          <p:nvPr/>
        </p:nvSpPr>
        <p:spPr>
          <a:xfrm>
            <a:off x="5053116" y="2199044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7</a:t>
            </a:r>
            <a:r>
              <a:rPr lang="ko-KR" altLang="en-US" sz="1600" dirty="0"/>
              <a:t>단계 자수정 </a:t>
            </a:r>
            <a:r>
              <a:rPr lang="en-US" altLang="ko-KR" sz="1600" dirty="0"/>
              <a:t>(6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+ 6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57" name="내용 개체 틀 9">
            <a:extLst>
              <a:ext uri="{FF2B5EF4-FFF2-40B4-BE49-F238E27FC236}">
                <a16:creationId xmlns:a16="http://schemas.microsoft.com/office/drawing/2014/main" id="{2A9B2441-957F-EDBD-1AAF-1A29CAC2A3CE}"/>
              </a:ext>
            </a:extLst>
          </p:cNvPr>
          <p:cNvSpPr txBox="1">
            <a:spLocks/>
          </p:cNvSpPr>
          <p:nvPr/>
        </p:nvSpPr>
        <p:spPr>
          <a:xfrm>
            <a:off x="5053116" y="3103689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8</a:t>
            </a:r>
            <a:r>
              <a:rPr lang="ko-KR" altLang="en-US" sz="1600" dirty="0"/>
              <a:t>단계 사파이어 </a:t>
            </a:r>
            <a:r>
              <a:rPr lang="en-US" altLang="ko-KR" sz="1600" dirty="0"/>
              <a:t>(7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+ 7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58" name="내용 개체 틀 9">
            <a:extLst>
              <a:ext uri="{FF2B5EF4-FFF2-40B4-BE49-F238E27FC236}">
                <a16:creationId xmlns:a16="http://schemas.microsoft.com/office/drawing/2014/main" id="{D79E94B6-1AE7-29BE-8B38-4D43CC22EE85}"/>
              </a:ext>
            </a:extLst>
          </p:cNvPr>
          <p:cNvSpPr txBox="1">
            <a:spLocks/>
          </p:cNvSpPr>
          <p:nvPr/>
        </p:nvSpPr>
        <p:spPr>
          <a:xfrm>
            <a:off x="5053116" y="3964003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9</a:t>
            </a:r>
            <a:r>
              <a:rPr lang="ko-KR" altLang="en-US" sz="1600" dirty="0"/>
              <a:t>단계 루비 </a:t>
            </a:r>
            <a:r>
              <a:rPr lang="en-US" altLang="ko-KR" sz="1600" dirty="0"/>
              <a:t>(8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+ 8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59" name="내용 개체 틀 9">
            <a:extLst>
              <a:ext uri="{FF2B5EF4-FFF2-40B4-BE49-F238E27FC236}">
                <a16:creationId xmlns:a16="http://schemas.microsoft.com/office/drawing/2014/main" id="{EF11FBB1-06B2-3B84-5648-2E827F0DEC39}"/>
              </a:ext>
            </a:extLst>
          </p:cNvPr>
          <p:cNvSpPr txBox="1">
            <a:spLocks/>
          </p:cNvSpPr>
          <p:nvPr/>
        </p:nvSpPr>
        <p:spPr>
          <a:xfrm>
            <a:off x="5053116" y="4932140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10</a:t>
            </a:r>
            <a:r>
              <a:rPr lang="ko-KR" altLang="en-US" sz="1600" dirty="0"/>
              <a:t>단계 토파즈 </a:t>
            </a:r>
            <a:r>
              <a:rPr lang="en-US" altLang="ko-KR" sz="1600" dirty="0"/>
              <a:t>(9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+ 9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60" name="내용 개체 틀 9">
            <a:extLst>
              <a:ext uri="{FF2B5EF4-FFF2-40B4-BE49-F238E27FC236}">
                <a16:creationId xmlns:a16="http://schemas.microsoft.com/office/drawing/2014/main" id="{826E0121-A2A5-6739-8817-D50B1FE61E22}"/>
              </a:ext>
            </a:extLst>
          </p:cNvPr>
          <p:cNvSpPr txBox="1">
            <a:spLocks/>
          </p:cNvSpPr>
          <p:nvPr/>
        </p:nvSpPr>
        <p:spPr>
          <a:xfrm>
            <a:off x="5053116" y="6113712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11</a:t>
            </a:r>
            <a:r>
              <a:rPr lang="ko-KR" altLang="en-US" sz="1600" dirty="0"/>
              <a:t>단계 에메랄드 </a:t>
            </a:r>
            <a:r>
              <a:rPr lang="en-US" altLang="ko-KR" sz="1600" dirty="0"/>
              <a:t>(10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+ 10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61" name="내용 개체 틀 9">
            <a:extLst>
              <a:ext uri="{FF2B5EF4-FFF2-40B4-BE49-F238E27FC236}">
                <a16:creationId xmlns:a16="http://schemas.microsoft.com/office/drawing/2014/main" id="{DB7A0BB7-89E5-D980-EE6F-3FDB2568395B}"/>
              </a:ext>
            </a:extLst>
          </p:cNvPr>
          <p:cNvSpPr txBox="1">
            <a:spLocks/>
          </p:cNvSpPr>
          <p:nvPr/>
        </p:nvSpPr>
        <p:spPr>
          <a:xfrm>
            <a:off x="8353574" y="2855130"/>
            <a:ext cx="4333033" cy="71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12</a:t>
            </a:r>
            <a:r>
              <a:rPr lang="ko-KR" altLang="en-US" sz="1600" dirty="0"/>
              <a:t>단계 다이아몬드 </a:t>
            </a:r>
            <a:endParaRPr lang="en-US" altLang="ko-KR" sz="1600" dirty="0"/>
          </a:p>
          <a:p>
            <a:pPr marL="0" indent="0" algn="ctr">
              <a:buNone/>
            </a:pPr>
            <a:r>
              <a:rPr lang="en-US" altLang="ko-KR" sz="1600" dirty="0"/>
              <a:t>(11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+ 11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62" name="내용 개체 틀 9">
            <a:extLst>
              <a:ext uri="{FF2B5EF4-FFF2-40B4-BE49-F238E27FC236}">
                <a16:creationId xmlns:a16="http://schemas.microsoft.com/office/drawing/2014/main" id="{2B8C87E5-05CF-966C-95B3-A04D227DF1AC}"/>
              </a:ext>
            </a:extLst>
          </p:cNvPr>
          <p:cNvSpPr txBox="1">
            <a:spLocks/>
          </p:cNvSpPr>
          <p:nvPr/>
        </p:nvSpPr>
        <p:spPr>
          <a:xfrm>
            <a:off x="8353574" y="4810863"/>
            <a:ext cx="4333033" cy="71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소멸</a:t>
            </a:r>
            <a:endParaRPr lang="en-US" altLang="ko-KR" sz="1600" dirty="0"/>
          </a:p>
          <a:p>
            <a:pPr marL="0" indent="0" algn="ctr">
              <a:buNone/>
            </a:pPr>
            <a:r>
              <a:rPr lang="en-US" altLang="ko-KR" sz="1600" dirty="0"/>
              <a:t>(12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+ 12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68F92C1D-D9EA-3AEC-347E-2D43D51EEAAD}"/>
              </a:ext>
            </a:extLst>
          </p:cNvPr>
          <p:cNvSpPr/>
          <p:nvPr/>
        </p:nvSpPr>
        <p:spPr>
          <a:xfrm>
            <a:off x="10306268" y="3740326"/>
            <a:ext cx="475146" cy="857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13E9BA7C-7A45-EDCF-4F85-9ED02EE84A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683105E7-9579-73C4-645B-ABC5F52290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C6791F75-F2B4-0D85-045D-C8824593CC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76BED2A0-B1A8-914B-5703-DB3751A483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7B7180AA-9A92-2E4A-C3A3-CEB87952A1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</p:spTree>
    <p:extLst>
      <p:ext uri="{BB962C8B-B14F-4D97-AF65-F5344CB8AC3E}">
        <p14:creationId xmlns:p14="http://schemas.microsoft.com/office/powerpoint/2010/main" val="351644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0FA88-C205-275C-43BA-E01EBCF8E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7291847-832E-DEC4-99A4-133B3DF92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906297" cy="462273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– </a:t>
            </a:r>
            <a:r>
              <a:rPr lang="ko-KR" altLang="en-US" dirty="0"/>
              <a:t>컨셉 레퍼런스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9EC23EDE-DB18-B821-9257-96FD20F037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6F0A3183-1D47-E1A9-4856-80294B4A50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2D1178C8-E2BC-BFE1-224E-BE385396E1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EBDA3B4A-D9C9-09E0-EFDF-FCE3B9A770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6D0B63C0-01AB-53D2-2F39-C248ED8EDA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8E664D61-D4DF-9121-628C-59F512787D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EB262F2-6B70-03CF-6016-30BBCB488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862518"/>
              </p:ext>
            </p:extLst>
          </p:nvPr>
        </p:nvGraphicFramePr>
        <p:xfrm>
          <a:off x="580102" y="1801734"/>
          <a:ext cx="11307098" cy="442978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48161">
                  <a:extLst>
                    <a:ext uri="{9D8B030D-6E8A-4147-A177-3AD203B41FA5}">
                      <a16:colId xmlns:a16="http://schemas.microsoft.com/office/drawing/2014/main" val="1996533885"/>
                    </a:ext>
                  </a:extLst>
                </a:gridCol>
                <a:gridCol w="1470725">
                  <a:extLst>
                    <a:ext uri="{9D8B030D-6E8A-4147-A177-3AD203B41FA5}">
                      <a16:colId xmlns:a16="http://schemas.microsoft.com/office/drawing/2014/main" val="3375770584"/>
                    </a:ext>
                  </a:extLst>
                </a:gridCol>
                <a:gridCol w="1470725">
                  <a:extLst>
                    <a:ext uri="{9D8B030D-6E8A-4147-A177-3AD203B41FA5}">
                      <a16:colId xmlns:a16="http://schemas.microsoft.com/office/drawing/2014/main" val="1530584826"/>
                    </a:ext>
                  </a:extLst>
                </a:gridCol>
                <a:gridCol w="1520454">
                  <a:extLst>
                    <a:ext uri="{9D8B030D-6E8A-4147-A177-3AD203B41FA5}">
                      <a16:colId xmlns:a16="http://schemas.microsoft.com/office/drawing/2014/main" val="2289902901"/>
                    </a:ext>
                  </a:extLst>
                </a:gridCol>
                <a:gridCol w="5497033">
                  <a:extLst>
                    <a:ext uri="{9D8B030D-6E8A-4147-A177-3AD203B41FA5}">
                      <a16:colId xmlns:a16="http://schemas.microsoft.com/office/drawing/2014/main" val="1275277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주요색상코드</a:t>
                      </a:r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</a:t>
                      </a:r>
                      <a:r>
                        <a:rPr lang="en-US" altLang="ko-KR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(</a:t>
                      </a:r>
                      <a:r>
                        <a:rPr lang="en-US" altLang="ko-KR" sz="1600" dirty="0"/>
                        <a:t>HEX</a:t>
                      </a:r>
                      <a:r>
                        <a:rPr lang="en-US" altLang="ko-KR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)</a:t>
                      </a:r>
                      <a:endParaRPr lang="ko-KR" altLang="en-US" sz="1500" b="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Scale </a:t>
                      </a:r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이미지 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제작 모양 </a:t>
                      </a:r>
                      <a:r>
                        <a:rPr lang="en-US" altLang="ko-KR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( 10</a:t>
                      </a:r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페이지 레퍼런스 이미지 참조 </a:t>
                      </a:r>
                      <a:r>
                        <a:rPr lang="en-US" altLang="ko-KR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)</a:t>
                      </a:r>
                      <a:endParaRPr lang="ko-KR" altLang="en-US" sz="1500" b="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876895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#BDBDBD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15%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250 x 250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레퍼런스 이미지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032153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#BBC9CA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18%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레퍼런스 이미지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588752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#DB8B64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21%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주괴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모양을 띄고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6826070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#C0C0C0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25%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주괴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모양을 띄고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895178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#ECC758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30%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주괴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모양을 띄고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397096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진주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#F9F9FC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원형모양을 가지고 있으며 </a:t>
                      </a:r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“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구</a:t>
                      </a:r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”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의 오른쪽 상단 부분에 빛이 반사됨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544522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자수정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#C408CB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50%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수정모양을 띄고 있으며 빛 </a:t>
                      </a:r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반사각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969991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사파이어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#93BDDA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눈물 모양을 하고 있으며 빛 </a:t>
                      </a:r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반사각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848779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루비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#B93023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70%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하트 모양을 가지고 있으며 빛 </a:t>
                      </a:r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반사각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979147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토파즈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#FAE47F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80%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세로직선의 길이가 긴 </a:t>
                      </a:r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8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각형의 모양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863423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에메랄드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#59D25F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정 </a:t>
                      </a:r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각형 모양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421291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다이아몬드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#6AFFF8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100%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레퍼런스 이미지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1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6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6FD43-13CC-95BE-1C3A-D5B05FE51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8FF8EFB-7B48-6FC2-2539-624C010624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025748" cy="470397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– </a:t>
            </a:r>
            <a:r>
              <a:rPr lang="ko-KR" altLang="en-US" dirty="0"/>
              <a:t>광물 조건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F675E87-38BF-A77A-6609-25F73783F0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2CBA7FC7-179E-CF60-EE33-B9FCA46E2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CF5A0FED-465C-7589-1393-915F77094F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126D53F8-FEBB-82DB-3251-7A6809EDA3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D8582D7C-95A6-CD74-D761-60FF56678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E8CCD414-BA7A-6BE4-B157-514D418ECB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3" name="내용 개체 틀 9">
            <a:extLst>
              <a:ext uri="{FF2B5EF4-FFF2-40B4-BE49-F238E27FC236}">
                <a16:creationId xmlns:a16="http://schemas.microsoft.com/office/drawing/2014/main" id="{266DB3E3-7787-6E28-974F-F44E1B465F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0103" y="1748631"/>
            <a:ext cx="9460266" cy="1515269"/>
          </a:xfrm>
        </p:spPr>
        <p:txBody>
          <a:bodyPr>
            <a:normAutofit fontScale="92500"/>
          </a:bodyPr>
          <a:lstStyle/>
          <a:p>
            <a:r>
              <a:rPr lang="ko-KR" altLang="en-US" sz="2000" dirty="0"/>
              <a:t>모든 광물 오브젝트의 이미지 크기는 </a:t>
            </a:r>
            <a:r>
              <a:rPr lang="en-US" altLang="ko-KR" sz="2400" b="1" dirty="0"/>
              <a:t>250x250</a:t>
            </a:r>
            <a:r>
              <a:rPr lang="ko-KR" altLang="en-US" sz="2000" dirty="0"/>
              <a:t>이며 유니티 </a:t>
            </a:r>
            <a:r>
              <a:rPr lang="en-US" altLang="ko-KR" sz="2000" dirty="0"/>
              <a:t>Scale</a:t>
            </a:r>
            <a:r>
              <a:rPr lang="ko-KR" altLang="en-US" sz="2000" dirty="0"/>
              <a:t>을 통해</a:t>
            </a:r>
            <a:r>
              <a:rPr lang="en-US" altLang="ko-KR" sz="2000" dirty="0"/>
              <a:t> </a:t>
            </a:r>
            <a:r>
              <a:rPr lang="ko-KR" altLang="en-US" sz="2000" dirty="0"/>
              <a:t>크기조절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b="1" dirty="0">
                <a:solidFill>
                  <a:srgbClr val="FF0000"/>
                </a:solidFill>
              </a:rPr>
              <a:t>Scale</a:t>
            </a:r>
            <a:r>
              <a:rPr lang="ko-KR" altLang="en-US" sz="2000" b="1" dirty="0">
                <a:solidFill>
                  <a:srgbClr val="FF0000"/>
                </a:solidFill>
              </a:rPr>
              <a:t>을 미리 조정한 이후 </a:t>
            </a:r>
            <a:r>
              <a:rPr lang="en-US" altLang="ko-KR" sz="2000" b="1" dirty="0" err="1">
                <a:solidFill>
                  <a:srgbClr val="FF0000"/>
                </a:solidFill>
              </a:rPr>
              <a:t>Prepeb</a:t>
            </a:r>
            <a:r>
              <a:rPr lang="ko-KR" altLang="en-US" sz="2000" b="1" dirty="0">
                <a:solidFill>
                  <a:srgbClr val="FF0000"/>
                </a:solidFill>
              </a:rPr>
              <a:t>으로 사용할 것</a:t>
            </a:r>
            <a:r>
              <a:rPr lang="ko-KR" altLang="en-US" sz="2000" dirty="0"/>
              <a:t> </a:t>
            </a:r>
            <a:r>
              <a:rPr lang="en-US" altLang="ko-KR" sz="2000" dirty="0"/>
              <a:t>]</a:t>
            </a:r>
          </a:p>
          <a:p>
            <a:r>
              <a:rPr lang="ko-KR" altLang="en-US" sz="2000" dirty="0"/>
              <a:t>이미지 파일은 벡터형식으로 작업 및 확장자는 </a:t>
            </a:r>
            <a:r>
              <a:rPr lang="en-US" altLang="ko-KR" sz="2000" dirty="0"/>
              <a:t>PNG</a:t>
            </a:r>
            <a:r>
              <a:rPr lang="ko-KR" altLang="en-US" sz="2000" dirty="0"/>
              <a:t>로 설정</a:t>
            </a:r>
            <a:endParaRPr lang="en-US" altLang="ko-KR" sz="2000" dirty="0"/>
          </a:p>
          <a:p>
            <a:r>
              <a:rPr lang="en-US" altLang="ko-KR" sz="2000" dirty="0" err="1"/>
              <a:t>Colliader</a:t>
            </a:r>
            <a:r>
              <a:rPr lang="en-US" altLang="ko-KR" sz="2000" dirty="0"/>
              <a:t> </a:t>
            </a:r>
            <a:r>
              <a:rPr lang="ko-KR" altLang="en-US" sz="2000" dirty="0"/>
              <a:t>사용은 </a:t>
            </a:r>
            <a:r>
              <a:rPr lang="en-US" altLang="ko-KR" sz="2000" dirty="0" err="1"/>
              <a:t>Poligon</a:t>
            </a:r>
            <a:r>
              <a:rPr lang="en-US" altLang="ko-KR" sz="2000" dirty="0"/>
              <a:t> Collider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098" name="Picture 2" descr="250X250 – Kell's Garden City">
            <a:extLst>
              <a:ext uri="{FF2B5EF4-FFF2-40B4-BE49-F238E27FC236}">
                <a16:creationId xmlns:a16="http://schemas.microsoft.com/office/drawing/2014/main" id="{2C21C97B-68E2-8984-69BA-E71B9433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59410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797E7-1B7A-D381-72F4-8F082680F551}"/>
              </a:ext>
            </a:extLst>
          </p:cNvPr>
          <p:cNvSpPr/>
          <p:nvPr/>
        </p:nvSpPr>
        <p:spPr>
          <a:xfrm>
            <a:off x="1117600" y="4572000"/>
            <a:ext cx="1473200" cy="52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7873316-278B-631D-F244-5559F139E524}"/>
              </a:ext>
            </a:extLst>
          </p:cNvPr>
          <p:cNvSpPr/>
          <p:nvPr/>
        </p:nvSpPr>
        <p:spPr>
          <a:xfrm rot="16200000">
            <a:off x="3837614" y="4355800"/>
            <a:ext cx="475146" cy="857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250X250 – Kell's Garden City">
            <a:extLst>
              <a:ext uri="{FF2B5EF4-FFF2-40B4-BE49-F238E27FC236}">
                <a16:creationId xmlns:a16="http://schemas.microsoft.com/office/drawing/2014/main" id="{D08B25DC-1C9E-1F51-05F8-45747C26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649" y="359410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4C2C2E-8F7A-3876-EF9F-C3A2F1302187}"/>
              </a:ext>
            </a:extLst>
          </p:cNvPr>
          <p:cNvSpPr/>
          <p:nvPr/>
        </p:nvSpPr>
        <p:spPr>
          <a:xfrm>
            <a:off x="5381774" y="4572000"/>
            <a:ext cx="1473200" cy="52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FA8ACEAF-C50E-26E8-481F-17FF762F9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4965378" y="3650366"/>
            <a:ext cx="2483790" cy="216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9">
            <a:extLst>
              <a:ext uri="{FF2B5EF4-FFF2-40B4-BE49-F238E27FC236}">
                <a16:creationId xmlns:a16="http://schemas.microsoft.com/office/drawing/2014/main" id="{FD16C2EC-436A-491F-CA0B-3A62C34D3092}"/>
              </a:ext>
            </a:extLst>
          </p:cNvPr>
          <p:cNvSpPr txBox="1">
            <a:spLocks/>
          </p:cNvSpPr>
          <p:nvPr/>
        </p:nvSpPr>
        <p:spPr>
          <a:xfrm>
            <a:off x="7565427" y="3594102"/>
            <a:ext cx="6496980" cy="248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250x250 </a:t>
            </a:r>
            <a:r>
              <a:rPr lang="ko-KR" altLang="en-US" sz="2000" dirty="0"/>
              <a:t>캔버스 기준 세로 비율은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캔버스와 딱 맞게 제작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PNG</a:t>
            </a:r>
            <a:r>
              <a:rPr lang="ko-KR" altLang="en-US" sz="2000" dirty="0"/>
              <a:t>이미지기에 기본적인 이미지의 모양은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사각형이기에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/>
              <a:t>Poligon</a:t>
            </a:r>
            <a:r>
              <a:rPr lang="en-US" altLang="ko-KR" sz="2000" dirty="0"/>
              <a:t> Collider</a:t>
            </a:r>
            <a:r>
              <a:rPr lang="ko-KR" altLang="en-US" sz="2000" dirty="0"/>
              <a:t>를 통해 충돌처리</a:t>
            </a:r>
          </a:p>
        </p:txBody>
      </p:sp>
    </p:spTree>
    <p:extLst>
      <p:ext uri="{BB962C8B-B14F-4D97-AF65-F5344CB8AC3E}">
        <p14:creationId xmlns:p14="http://schemas.microsoft.com/office/powerpoint/2010/main" val="26176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550FB2D-C9CC-DB30-72BF-C194B340B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9"/>
            <a:ext cx="5172997" cy="299768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– </a:t>
            </a:r>
            <a:r>
              <a:rPr lang="ko-KR" altLang="en-US" dirty="0"/>
              <a:t>기본 </a:t>
            </a:r>
            <a:r>
              <a:rPr lang="ko-KR" altLang="en-US" dirty="0" err="1"/>
              <a:t>스폰</a:t>
            </a:r>
            <a:r>
              <a:rPr lang="ko-KR" altLang="en-US" dirty="0"/>
              <a:t> 기준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C6C777D-D914-6313-72A4-0DBDC74BAF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35E252B9-DD4A-5AAC-2FF5-280D4C955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3C37070A-8CF4-7E4E-73C8-6841671DF0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0415682B-3607-81BF-9C98-1E1111611D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8E5AE1B8-44B9-8EA4-8CF4-AD8FF81202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B322B057-235F-1C3D-B426-C9757E0975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3F892C46-1640-7EC3-E133-DB6CCA42F306}"/>
              </a:ext>
            </a:extLst>
          </p:cNvPr>
          <p:cNvSpPr txBox="1">
            <a:spLocks/>
          </p:cNvSpPr>
          <p:nvPr/>
        </p:nvSpPr>
        <p:spPr>
          <a:xfrm>
            <a:off x="580101" y="1687868"/>
            <a:ext cx="9839805" cy="206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게임을 진행하기 위해 기본적으로 사용되는 광물은 </a:t>
            </a:r>
            <a:r>
              <a:rPr lang="en-US" altLang="ko-KR" sz="2000" dirty="0"/>
              <a:t>“</a:t>
            </a:r>
            <a:r>
              <a:rPr lang="ko-KR" altLang="en-US" sz="2400" b="1" dirty="0"/>
              <a:t>돌</a:t>
            </a:r>
            <a:r>
              <a:rPr lang="en-US" altLang="ko-KR" sz="2000" dirty="0"/>
              <a:t>“ </a:t>
            </a:r>
            <a:r>
              <a:rPr lang="ko-KR" altLang="en-US" sz="2000" dirty="0"/>
              <a:t>이지만 획득한 점수에 비례하여 </a:t>
            </a:r>
            <a:br>
              <a:rPr lang="en-US" altLang="ko-KR" sz="2000" dirty="0"/>
            </a:br>
            <a:r>
              <a:rPr lang="ko-KR" altLang="en-US" sz="2000" dirty="0"/>
              <a:t>사용이 가능한 광물을 점점 </a:t>
            </a:r>
            <a:r>
              <a:rPr lang="ko-KR" altLang="en-US" sz="2000" dirty="0" err="1"/>
              <a:t>늘려나간다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즉 </a:t>
            </a:r>
            <a:r>
              <a:rPr lang="en-US" altLang="ko-KR" sz="2000" dirty="0"/>
              <a:t>“</a:t>
            </a:r>
            <a:r>
              <a:rPr lang="ko-KR" altLang="en-US" sz="2000" dirty="0"/>
              <a:t>수박게임</a:t>
            </a:r>
            <a:r>
              <a:rPr lang="en-US" altLang="ko-KR" sz="2000" dirty="0"/>
              <a:t>＂</a:t>
            </a:r>
            <a:r>
              <a:rPr lang="ko-KR" altLang="en-US" sz="2000" dirty="0"/>
              <a:t>의 과일 시스템에서 플레이어가 </a:t>
            </a:r>
            <a:r>
              <a:rPr lang="ko-KR" altLang="en-US" sz="2000" dirty="0" err="1"/>
              <a:t>사용해야하는</a:t>
            </a:r>
            <a:r>
              <a:rPr lang="ko-KR" altLang="en-US" sz="2000" dirty="0"/>
              <a:t> 과일의 종류가 매번 바뀌는 것 처럼 광물 시스템도 획득한 점수에 비례하여 바뀐다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17" name="내용 개체 틀 9">
            <a:extLst>
              <a:ext uri="{FF2B5EF4-FFF2-40B4-BE49-F238E27FC236}">
                <a16:creationId xmlns:a16="http://schemas.microsoft.com/office/drawing/2014/main" id="{A9BC177D-1B81-F0D7-C3DB-820B506AD955}"/>
              </a:ext>
            </a:extLst>
          </p:cNvPr>
          <p:cNvSpPr txBox="1">
            <a:spLocks/>
          </p:cNvSpPr>
          <p:nvPr/>
        </p:nvSpPr>
        <p:spPr>
          <a:xfrm>
            <a:off x="1431592" y="6082870"/>
            <a:ext cx="3470018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수박게임 </a:t>
            </a:r>
            <a:r>
              <a:rPr lang="ko-KR" altLang="en-US" sz="1600" dirty="0" err="1"/>
              <a:t>플레이중</a:t>
            </a:r>
            <a:r>
              <a:rPr lang="ko-KR" altLang="en-US" sz="1600" dirty="0"/>
              <a:t>  과일을 사용할 수록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다음 사용할 과일이 바뀌는 시스템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29C20D7-21AF-B0F3-D38B-1A69B2109A6B}"/>
              </a:ext>
            </a:extLst>
          </p:cNvPr>
          <p:cNvSpPr/>
          <p:nvPr/>
        </p:nvSpPr>
        <p:spPr>
          <a:xfrm>
            <a:off x="5671307" y="470761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죽이고 싶은 과일과 십선…백선…천선… '수박게임' &lt; 리뷰 &lt; 리뷰 &lt; 기사본문 - 게임어바웃">
            <a:extLst>
              <a:ext uri="{FF2B5EF4-FFF2-40B4-BE49-F238E27FC236}">
                <a16:creationId xmlns:a16="http://schemas.microsoft.com/office/drawing/2014/main" id="{1134BE04-CC08-B990-6D7B-18C4B961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39" y="3704950"/>
            <a:ext cx="4246286" cy="23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50F93A-CD7A-3434-FFB6-0519F7C49EE8}"/>
              </a:ext>
            </a:extLst>
          </p:cNvPr>
          <p:cNvSpPr/>
          <p:nvPr/>
        </p:nvSpPr>
        <p:spPr>
          <a:xfrm>
            <a:off x="4075187" y="3912781"/>
            <a:ext cx="922115" cy="842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핸드폰 Png 이미지 - Freepik에서 무료 다운로드">
            <a:extLst>
              <a:ext uri="{FF2B5EF4-FFF2-40B4-BE49-F238E27FC236}">
                <a16:creationId xmlns:a16="http://schemas.microsoft.com/office/drawing/2014/main" id="{E1DDF02C-FA3C-6EC3-95CB-EE3B703B0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69" b="91534" l="9585" r="89617">
                        <a14:foregroundMark x1="34665" y1="9265" x2="34665" y2="9265"/>
                        <a14:foregroundMark x1="35623" y1="8307" x2="56709" y2="8147"/>
                        <a14:foregroundMark x1="61981" y1="7029" x2="61981" y2="7029"/>
                        <a14:foregroundMark x1="53035" y1="52556" x2="53035" y2="52556"/>
                        <a14:foregroundMark x1="36581" y1="91534" x2="36581" y2="91534"/>
                        <a14:foregroundMark x1="39137" y1="19329" x2="46965" y2="76997"/>
                        <a14:foregroundMark x1="46965" y1="76997" x2="60863" y2="57987"/>
                        <a14:foregroundMark x1="60863" y1="57987" x2="56709" y2="23642"/>
                        <a14:foregroundMark x1="56709" y1="23642" x2="49681" y2="67252"/>
                        <a14:foregroundMark x1="49681" y1="67252" x2="53355" y2="34505"/>
                        <a14:foregroundMark x1="53355" y1="34505" x2="46006" y2="70447"/>
                        <a14:foregroundMark x1="46006" y1="70447" x2="40735" y2="31310"/>
                        <a14:foregroundMark x1="40735" y1="31310" x2="43930" y2="61182"/>
                        <a14:foregroundMark x1="43930" y1="61182" x2="37220" y2="47284"/>
                        <a14:foregroundMark x1="37220" y1="47284" x2="43610" y2="62300"/>
                        <a14:foregroundMark x1="43610" y1="62300" x2="49840" y2="40895"/>
                        <a14:foregroundMark x1="30351" y1="9105" x2="30351" y2="9105"/>
                        <a14:foregroundMark x1="44569" y1="6869" x2="44569" y2="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9" t="2378" r="26544" b="3674"/>
          <a:stretch/>
        </p:blipFill>
        <p:spPr bwMode="auto">
          <a:xfrm>
            <a:off x="6791409" y="3306726"/>
            <a:ext cx="1751179" cy="355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BC706D90-A378-8B69-9D1E-8FEF5EF723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32" y="6141512"/>
            <a:ext cx="421069" cy="555578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AB1B07-34DB-7277-6592-78A1F772AA62}"/>
              </a:ext>
            </a:extLst>
          </p:cNvPr>
          <p:cNvCxnSpPr>
            <a:cxnSpLocks/>
          </p:cNvCxnSpPr>
          <p:nvPr/>
        </p:nvCxnSpPr>
        <p:spPr>
          <a:xfrm flipH="1">
            <a:off x="6791409" y="6058658"/>
            <a:ext cx="18713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디자인이(가) 표시된 사진&#10;&#10;자동 생성된 설명">
            <a:extLst>
              <a:ext uri="{FF2B5EF4-FFF2-40B4-BE49-F238E27FC236}">
                <a16:creationId xmlns:a16="http://schemas.microsoft.com/office/drawing/2014/main" id="{BBF136F3-D9E9-BF8C-D8B8-608BAD6B98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9397" y="5950964"/>
            <a:ext cx="457704" cy="457704"/>
          </a:xfrm>
          <a:prstGeom prst="rect">
            <a:avLst/>
          </a:prstGeom>
        </p:spPr>
      </p:pic>
      <p:pic>
        <p:nvPicPr>
          <p:cNvPr id="40" name="그림 39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25C04CEA-7E56-6E65-1744-3A6A693A42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876" y="6239404"/>
            <a:ext cx="457686" cy="45768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FB6544-C9CF-FBF6-AF77-C0244C7E63B1}"/>
              </a:ext>
            </a:extLst>
          </p:cNvPr>
          <p:cNvSpPr/>
          <p:nvPr/>
        </p:nvSpPr>
        <p:spPr>
          <a:xfrm>
            <a:off x="6957059" y="6276524"/>
            <a:ext cx="393870" cy="359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내용 개체 틀 9">
            <a:extLst>
              <a:ext uri="{FF2B5EF4-FFF2-40B4-BE49-F238E27FC236}">
                <a16:creationId xmlns:a16="http://schemas.microsoft.com/office/drawing/2014/main" id="{C915C066-4103-2916-D24C-0427AF1EF4EE}"/>
              </a:ext>
            </a:extLst>
          </p:cNvPr>
          <p:cNvSpPr txBox="1">
            <a:spLocks/>
          </p:cNvSpPr>
          <p:nvPr/>
        </p:nvSpPr>
        <p:spPr>
          <a:xfrm>
            <a:off x="8662739" y="3741077"/>
            <a:ext cx="3529262" cy="2895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게임 시작 시 </a:t>
            </a:r>
            <a:r>
              <a:rPr lang="en-US" altLang="ko-KR" sz="2000" dirty="0" err="1"/>
              <a:t>Defalt</a:t>
            </a:r>
            <a:r>
              <a:rPr lang="en-US" altLang="ko-KR" sz="2000" dirty="0"/>
              <a:t> </a:t>
            </a:r>
            <a:r>
              <a:rPr lang="ko-KR" altLang="en-US" sz="2000" dirty="0"/>
              <a:t>값은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“</a:t>
            </a:r>
            <a:r>
              <a:rPr lang="ko-KR" altLang="en-US" sz="2000" dirty="0"/>
              <a:t>돌</a:t>
            </a:r>
            <a:r>
              <a:rPr lang="en-US" altLang="ko-KR" sz="2000" dirty="0"/>
              <a:t>”</a:t>
            </a:r>
            <a:r>
              <a:rPr lang="ko-KR" altLang="en-US" sz="2000" dirty="0"/>
              <a:t>로 시작이지만 다음 발사가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가능한 광물은 랜덤적으로 배치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b="1" dirty="0"/>
              <a:t>허나 진주</a:t>
            </a:r>
            <a:r>
              <a:rPr lang="en-US" altLang="ko-KR" sz="2000" b="1" dirty="0"/>
              <a:t>(6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)</a:t>
            </a:r>
            <a:r>
              <a:rPr lang="ko-KR" altLang="en-US" sz="2000" dirty="0"/>
              <a:t>까지만 </a:t>
            </a:r>
            <a:br>
              <a:rPr lang="en-US" altLang="ko-KR" sz="2000" dirty="0"/>
            </a:br>
            <a:r>
              <a:rPr lang="ko-KR" altLang="en-US" sz="2000" dirty="0" err="1"/>
              <a:t>기본스폰이</a:t>
            </a:r>
            <a:r>
              <a:rPr lang="ko-KR" altLang="en-US" sz="2000" dirty="0"/>
              <a:t> 가능하며 그 이후</a:t>
            </a:r>
            <a:br>
              <a:rPr lang="en-US" altLang="ko-KR" sz="2000" dirty="0"/>
            </a:br>
            <a:r>
              <a:rPr lang="ko-KR" altLang="en-US" sz="2000" dirty="0"/>
              <a:t>단계는 </a:t>
            </a:r>
            <a:r>
              <a:rPr lang="ko-KR" altLang="en-US" sz="2000" dirty="0" err="1"/>
              <a:t>스폰</a:t>
            </a:r>
            <a:r>
              <a:rPr lang="ko-KR" altLang="en-US" sz="2000" dirty="0"/>
              <a:t> 불가 </a:t>
            </a:r>
            <a:endParaRPr lang="ko-KR" altLang="en-US" sz="2000" b="1" dirty="0"/>
          </a:p>
        </p:txBody>
      </p:sp>
      <p:sp>
        <p:nvSpPr>
          <p:cNvPr id="45" name="내용 개체 틀 9">
            <a:extLst>
              <a:ext uri="{FF2B5EF4-FFF2-40B4-BE49-F238E27FC236}">
                <a16:creationId xmlns:a16="http://schemas.microsoft.com/office/drawing/2014/main" id="{1D51B0A6-76F9-BD91-7B92-BB18B855114E}"/>
              </a:ext>
            </a:extLst>
          </p:cNvPr>
          <p:cNvSpPr txBox="1">
            <a:spLocks/>
          </p:cNvSpPr>
          <p:nvPr/>
        </p:nvSpPr>
        <p:spPr>
          <a:xfrm>
            <a:off x="5858908" y="6189503"/>
            <a:ext cx="1071366" cy="533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다음 광물</a:t>
            </a:r>
          </a:p>
        </p:txBody>
      </p:sp>
    </p:spTree>
    <p:extLst>
      <p:ext uri="{BB962C8B-B14F-4D97-AF65-F5344CB8AC3E}">
        <p14:creationId xmlns:p14="http://schemas.microsoft.com/office/powerpoint/2010/main" val="57371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CBD0F-4308-8E3D-1FDD-B81D28DB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8337104-0373-95F3-BB5A-011E51441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/>
              <a:t>개요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18F3B2-1DC4-7C64-42A8-B5D182EBA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BE3CBC94-E18A-EE48-9D54-772484DF8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458FCC78-229D-DC77-BF9B-8CC65454E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B1FC6F35-9F83-7121-EAFE-9040022355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1A724F06-047B-8498-9511-63822FBE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BF4D0CC1-F554-3F9B-FD9F-FE32205D44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BC3EF025-AB60-5B7E-61A0-B5B9E9C14B9D}"/>
              </a:ext>
            </a:extLst>
          </p:cNvPr>
          <p:cNvSpPr txBox="1">
            <a:spLocks/>
          </p:cNvSpPr>
          <p:nvPr/>
        </p:nvSpPr>
        <p:spPr>
          <a:xfrm>
            <a:off x="580101" y="1687868"/>
            <a:ext cx="8996801" cy="206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새총시스템</a:t>
            </a:r>
            <a:r>
              <a:rPr lang="ko-KR" altLang="en-US" sz="2000" dirty="0"/>
              <a:t>은 오브젝트 발사를 위한 플레이어의 </a:t>
            </a:r>
            <a:r>
              <a:rPr lang="ko-KR" altLang="en-US" sz="2000" dirty="0" err="1"/>
              <a:t>가장기본적인</a:t>
            </a:r>
            <a:r>
              <a:rPr lang="ko-KR" altLang="en-US" sz="2000" dirty="0"/>
              <a:t> </a:t>
            </a:r>
            <a:r>
              <a:rPr lang="en-US" altLang="ko-KR" sz="2000" dirty="0"/>
              <a:t>“</a:t>
            </a:r>
            <a:r>
              <a:rPr lang="ko-KR" altLang="en-US" sz="2000" dirty="0"/>
              <a:t>행동 시스템</a:t>
            </a:r>
            <a:r>
              <a:rPr lang="en-US" altLang="ko-KR" sz="2000" dirty="0"/>
              <a:t>“</a:t>
            </a:r>
          </a:p>
          <a:p>
            <a:pPr marL="0" indent="0">
              <a:buNone/>
            </a:pPr>
            <a:r>
              <a:rPr lang="ko-KR" altLang="en-US" sz="2000" dirty="0" err="1"/>
              <a:t>으로</a:t>
            </a:r>
            <a:r>
              <a:rPr lang="ko-KR" altLang="en-US" sz="2000" dirty="0"/>
              <a:t> 플레이어가 설정한 위치에 광물</a:t>
            </a:r>
            <a:r>
              <a:rPr lang="en-US" altLang="ko-KR" sz="2000" dirty="0"/>
              <a:t>(</a:t>
            </a:r>
            <a:r>
              <a:rPr lang="ko-KR" altLang="en-US" sz="2000" dirty="0"/>
              <a:t>오브젝트</a:t>
            </a:r>
            <a:r>
              <a:rPr lang="en-US" altLang="ko-KR" sz="2000" dirty="0"/>
              <a:t>)</a:t>
            </a:r>
            <a:r>
              <a:rPr lang="ko-KR" altLang="en-US" sz="2000" dirty="0"/>
              <a:t>가 위치할 수 있게 만드는 시스템이다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870A6EF-AF2E-19F2-C8A6-00C4E144A22D}"/>
              </a:ext>
            </a:extLst>
          </p:cNvPr>
          <p:cNvCxnSpPr/>
          <p:nvPr/>
        </p:nvCxnSpPr>
        <p:spPr>
          <a:xfrm>
            <a:off x="264013" y="2869010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핸드폰 Png 이미지 - Freepik에서 무료 다운로드">
            <a:extLst>
              <a:ext uri="{FF2B5EF4-FFF2-40B4-BE49-F238E27FC236}">
                <a16:creationId xmlns:a16="http://schemas.microsoft.com/office/drawing/2014/main" id="{B051174C-7404-606A-87FC-BD4103844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69" b="91534" l="9585" r="89617">
                        <a14:foregroundMark x1="34665" y1="9265" x2="34665" y2="9265"/>
                        <a14:foregroundMark x1="35623" y1="8307" x2="56709" y2="8147"/>
                        <a14:foregroundMark x1="61981" y1="7029" x2="61981" y2="7029"/>
                        <a14:foregroundMark x1="53035" y1="52556" x2="53035" y2="52556"/>
                        <a14:foregroundMark x1="36581" y1="91534" x2="36581" y2="91534"/>
                        <a14:foregroundMark x1="39137" y1="19329" x2="46965" y2="76997"/>
                        <a14:foregroundMark x1="46965" y1="76997" x2="60863" y2="57987"/>
                        <a14:foregroundMark x1="60863" y1="57987" x2="56709" y2="23642"/>
                        <a14:foregroundMark x1="56709" y1="23642" x2="49681" y2="67252"/>
                        <a14:foregroundMark x1="49681" y1="67252" x2="53355" y2="34505"/>
                        <a14:foregroundMark x1="53355" y1="34505" x2="46006" y2="70447"/>
                        <a14:foregroundMark x1="46006" y1="70447" x2="40735" y2="31310"/>
                        <a14:foregroundMark x1="40735" y1="31310" x2="43930" y2="61182"/>
                        <a14:foregroundMark x1="43930" y1="61182" x2="37220" y2="47284"/>
                        <a14:foregroundMark x1="37220" y1="47284" x2="43610" y2="62300"/>
                        <a14:foregroundMark x1="43610" y1="62300" x2="49840" y2="40895"/>
                        <a14:foregroundMark x1="30351" y1="9105" x2="30351" y2="9105"/>
                        <a14:foregroundMark x1="44569" y1="6869" x2="44569" y2="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9" t="2378" r="26544" b="3674"/>
          <a:stretch/>
        </p:blipFill>
        <p:spPr bwMode="auto">
          <a:xfrm>
            <a:off x="723014" y="2869010"/>
            <a:ext cx="1967023" cy="398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1968C964-D0CE-8630-86DC-42CD012497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37" y="6073034"/>
            <a:ext cx="472968" cy="624056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457258E-B053-CD7A-AEDE-655E6AEE9838}"/>
              </a:ext>
            </a:extLst>
          </p:cNvPr>
          <p:cNvCxnSpPr>
            <a:cxnSpLocks/>
          </p:cNvCxnSpPr>
          <p:nvPr/>
        </p:nvCxnSpPr>
        <p:spPr>
          <a:xfrm flipH="1">
            <a:off x="829340" y="6058658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핸드폰 Png 이미지 - Freepik에서 무료 다운로드">
            <a:extLst>
              <a:ext uri="{FF2B5EF4-FFF2-40B4-BE49-F238E27FC236}">
                <a16:creationId xmlns:a16="http://schemas.microsoft.com/office/drawing/2014/main" id="{02655112-D5E1-4786-8991-83F63C2F2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69" b="91534" l="9585" r="89617">
                        <a14:foregroundMark x1="34665" y1="9265" x2="34665" y2="9265"/>
                        <a14:foregroundMark x1="35623" y1="8307" x2="56709" y2="8147"/>
                        <a14:foregroundMark x1="61981" y1="7029" x2="61981" y2="7029"/>
                        <a14:foregroundMark x1="53035" y1="52556" x2="53035" y2="52556"/>
                        <a14:foregroundMark x1="36581" y1="91534" x2="36581" y2="91534"/>
                        <a14:foregroundMark x1="39137" y1="19329" x2="46965" y2="76997"/>
                        <a14:foregroundMark x1="46965" y1="76997" x2="60863" y2="57987"/>
                        <a14:foregroundMark x1="60863" y1="57987" x2="56709" y2="23642"/>
                        <a14:foregroundMark x1="56709" y1="23642" x2="49681" y2="67252"/>
                        <a14:foregroundMark x1="49681" y1="67252" x2="53355" y2="34505"/>
                        <a14:foregroundMark x1="53355" y1="34505" x2="46006" y2="70447"/>
                        <a14:foregroundMark x1="46006" y1="70447" x2="40735" y2="31310"/>
                        <a14:foregroundMark x1="40735" y1="31310" x2="43930" y2="61182"/>
                        <a14:foregroundMark x1="43930" y1="61182" x2="37220" y2="47284"/>
                        <a14:foregroundMark x1="37220" y1="47284" x2="43610" y2="62300"/>
                        <a14:foregroundMark x1="43610" y1="62300" x2="49840" y2="40895"/>
                        <a14:foregroundMark x1="30351" y1="9105" x2="30351" y2="9105"/>
                        <a14:foregroundMark x1="44569" y1="6869" x2="44569" y2="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9" t="2378" r="26544" b="3674"/>
          <a:stretch/>
        </p:blipFill>
        <p:spPr bwMode="auto">
          <a:xfrm>
            <a:off x="6054851" y="2869010"/>
            <a:ext cx="1967023" cy="398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E0B67E5B-C387-A46B-3A76-4EFEC8CBE1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31793">
            <a:off x="6789474" y="6073034"/>
            <a:ext cx="472968" cy="624056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E20210B-096D-C789-AC90-D0E3951722C3}"/>
              </a:ext>
            </a:extLst>
          </p:cNvPr>
          <p:cNvCxnSpPr>
            <a:cxnSpLocks/>
          </p:cNvCxnSpPr>
          <p:nvPr/>
        </p:nvCxnSpPr>
        <p:spPr>
          <a:xfrm flipH="1">
            <a:off x="6161177" y="6058658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B5F2DB-D2A6-65B0-B868-05BA9C10B6E4}"/>
              </a:ext>
            </a:extLst>
          </p:cNvPr>
          <p:cNvGrpSpPr/>
          <p:nvPr/>
        </p:nvGrpSpPr>
        <p:grpSpPr>
          <a:xfrm>
            <a:off x="3466214" y="2869010"/>
            <a:ext cx="1967023" cy="3988989"/>
            <a:chOff x="723014" y="2869010"/>
            <a:chExt cx="1967023" cy="3988989"/>
          </a:xfrm>
        </p:grpSpPr>
        <p:pic>
          <p:nvPicPr>
            <p:cNvPr id="35" name="Picture 2" descr="핸드폰 Png 이미지 - Freepik에서 무료 다운로드">
              <a:extLst>
                <a:ext uri="{FF2B5EF4-FFF2-40B4-BE49-F238E27FC236}">
                  <a16:creationId xmlns:a16="http://schemas.microsoft.com/office/drawing/2014/main" id="{42A447FF-CF24-D695-76DD-63FEC458B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869" b="91534" l="9585" r="89617">
                          <a14:foregroundMark x1="34665" y1="9265" x2="34665" y2="9265"/>
                          <a14:foregroundMark x1="35623" y1="8307" x2="56709" y2="8147"/>
                          <a14:foregroundMark x1="61981" y1="7029" x2="61981" y2="7029"/>
                          <a14:foregroundMark x1="53035" y1="52556" x2="53035" y2="52556"/>
                          <a14:foregroundMark x1="36581" y1="91534" x2="36581" y2="91534"/>
                          <a14:foregroundMark x1="39137" y1="19329" x2="46965" y2="76997"/>
                          <a14:foregroundMark x1="46965" y1="76997" x2="60863" y2="57987"/>
                          <a14:foregroundMark x1="60863" y1="57987" x2="56709" y2="23642"/>
                          <a14:foregroundMark x1="56709" y1="23642" x2="49681" y2="67252"/>
                          <a14:foregroundMark x1="49681" y1="67252" x2="53355" y2="34505"/>
                          <a14:foregroundMark x1="53355" y1="34505" x2="46006" y2="70447"/>
                          <a14:foregroundMark x1="46006" y1="70447" x2="40735" y2="31310"/>
                          <a14:foregroundMark x1="40735" y1="31310" x2="43930" y2="61182"/>
                          <a14:foregroundMark x1="43930" y1="61182" x2="37220" y2="47284"/>
                          <a14:foregroundMark x1="37220" y1="47284" x2="43610" y2="62300"/>
                          <a14:foregroundMark x1="43610" y1="62300" x2="49840" y2="40895"/>
                          <a14:foregroundMark x1="30351" y1="9105" x2="30351" y2="9105"/>
                          <a14:foregroundMark x1="44569" y1="6869" x2="44569" y2="68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9" t="2378" r="26544" b="3674"/>
            <a:stretch/>
          </p:blipFill>
          <p:spPr bwMode="auto">
            <a:xfrm>
              <a:off x="723014" y="2869010"/>
              <a:ext cx="1967023" cy="3988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 descr="디자인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91429E78-A1CE-2BF4-0434-F23738A2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789" b="89895" l="10000" r="90000">
                          <a14:foregroundMark x1="33333" y1="9474" x2="33333" y2="9474"/>
                          <a14:foregroundMark x1="58056" y1="7789" x2="58056" y2="7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36933">
              <a:off x="1457637" y="6073034"/>
              <a:ext cx="472968" cy="624056"/>
            </a:xfrm>
            <a:prstGeom prst="rect">
              <a:avLst/>
            </a:prstGeom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1171834-3552-5BF7-17CE-0BB0FA0F49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340" y="6058658"/>
              <a:ext cx="17650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내용 개체 틀 9">
            <a:extLst>
              <a:ext uri="{FF2B5EF4-FFF2-40B4-BE49-F238E27FC236}">
                <a16:creationId xmlns:a16="http://schemas.microsoft.com/office/drawing/2014/main" id="{1D2AA3E0-46B6-8079-B703-6D0461AF5512}"/>
              </a:ext>
            </a:extLst>
          </p:cNvPr>
          <p:cNvSpPr txBox="1">
            <a:spLocks/>
          </p:cNvSpPr>
          <p:nvPr/>
        </p:nvSpPr>
        <p:spPr>
          <a:xfrm>
            <a:off x="8021873" y="3393921"/>
            <a:ext cx="4038033" cy="3008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새총을 매 초마다 각도가 변경되며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최대 </a:t>
            </a:r>
            <a:r>
              <a:rPr lang="en-US" altLang="ko-KR" sz="2000" dirty="0"/>
              <a:t>180</a:t>
            </a:r>
            <a:r>
              <a:rPr lang="ko-KR" altLang="en-US" sz="2000" dirty="0"/>
              <a:t>도의 각도를 가진다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만약 </a:t>
            </a:r>
            <a:r>
              <a:rPr lang="en-US" altLang="ko-KR" sz="2000" dirty="0"/>
              <a:t>180</a:t>
            </a:r>
            <a:r>
              <a:rPr lang="ko-KR" altLang="en-US" sz="2000" dirty="0"/>
              <a:t>도에 도달을 했을 경우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0</a:t>
            </a:r>
            <a:r>
              <a:rPr lang="ko-KR" altLang="en-US" sz="2000" dirty="0"/>
              <a:t>도의 각도까지 다시 새총의 각이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변경된다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b="1" dirty="0"/>
              <a:t>게임 시작시의 각도는 </a:t>
            </a:r>
            <a:r>
              <a:rPr lang="en-US" altLang="ko-KR" sz="2000" b="1" dirty="0"/>
              <a:t>90</a:t>
            </a:r>
            <a:r>
              <a:rPr lang="ko-KR" altLang="en-US" sz="2000" b="1" dirty="0"/>
              <a:t>도로 고정</a:t>
            </a: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ABCA2F62-5ACE-26E8-4250-6797E27B1F3F}"/>
              </a:ext>
            </a:extLst>
          </p:cNvPr>
          <p:cNvSpPr/>
          <p:nvPr/>
        </p:nvSpPr>
        <p:spPr>
          <a:xfrm rot="16200000">
            <a:off x="2840552" y="4552838"/>
            <a:ext cx="475146" cy="62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FFA0E2F1-8B7A-B7A8-1985-C4C6BA8DFCE0}"/>
              </a:ext>
            </a:extLst>
          </p:cNvPr>
          <p:cNvSpPr/>
          <p:nvPr/>
        </p:nvSpPr>
        <p:spPr>
          <a:xfrm rot="16200000">
            <a:off x="5509322" y="4552838"/>
            <a:ext cx="475146" cy="62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내용 개체 틀 9">
            <a:extLst>
              <a:ext uri="{FF2B5EF4-FFF2-40B4-BE49-F238E27FC236}">
                <a16:creationId xmlns:a16="http://schemas.microsoft.com/office/drawing/2014/main" id="{135C94ED-7F9F-1533-3305-51CDCAD91DFB}"/>
              </a:ext>
            </a:extLst>
          </p:cNvPr>
          <p:cNvSpPr txBox="1">
            <a:spLocks/>
          </p:cNvSpPr>
          <p:nvPr/>
        </p:nvSpPr>
        <p:spPr>
          <a:xfrm>
            <a:off x="2443034" y="4255843"/>
            <a:ext cx="1232399" cy="38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/>
              <a:t>1</a:t>
            </a:r>
            <a:r>
              <a:rPr lang="ko-KR" altLang="en-US" sz="1400" dirty="0"/>
              <a:t>초 경과</a:t>
            </a:r>
          </a:p>
        </p:txBody>
      </p:sp>
      <p:sp>
        <p:nvSpPr>
          <p:cNvPr id="48" name="내용 개체 틀 9">
            <a:extLst>
              <a:ext uri="{FF2B5EF4-FFF2-40B4-BE49-F238E27FC236}">
                <a16:creationId xmlns:a16="http://schemas.microsoft.com/office/drawing/2014/main" id="{47F8E7DB-5354-B0E9-CD83-55F4C83192E2}"/>
              </a:ext>
            </a:extLst>
          </p:cNvPr>
          <p:cNvSpPr txBox="1">
            <a:spLocks/>
          </p:cNvSpPr>
          <p:nvPr/>
        </p:nvSpPr>
        <p:spPr>
          <a:xfrm>
            <a:off x="5114217" y="4255843"/>
            <a:ext cx="1232399" cy="38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/>
              <a:t>1</a:t>
            </a:r>
            <a:r>
              <a:rPr lang="ko-KR" altLang="en-US" sz="1400" dirty="0"/>
              <a:t>초 경과</a:t>
            </a:r>
          </a:p>
        </p:txBody>
      </p:sp>
      <p:sp>
        <p:nvSpPr>
          <p:cNvPr id="49" name="내용 개체 틀 9">
            <a:extLst>
              <a:ext uri="{FF2B5EF4-FFF2-40B4-BE49-F238E27FC236}">
                <a16:creationId xmlns:a16="http://schemas.microsoft.com/office/drawing/2014/main" id="{61371977-C431-AF30-34EB-ADBA450F862E}"/>
              </a:ext>
            </a:extLst>
          </p:cNvPr>
          <p:cNvSpPr txBox="1">
            <a:spLocks/>
          </p:cNvSpPr>
          <p:nvPr/>
        </p:nvSpPr>
        <p:spPr>
          <a:xfrm>
            <a:off x="829341" y="5581781"/>
            <a:ext cx="1754368" cy="38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/>
              <a:t>시작 각도 </a:t>
            </a:r>
            <a:r>
              <a:rPr lang="en-US" altLang="ko-KR" sz="1400" dirty="0"/>
              <a:t>90</a:t>
            </a:r>
            <a:r>
              <a:rPr lang="ko-KR" altLang="en-US" sz="1400" dirty="0"/>
              <a:t>도</a:t>
            </a:r>
          </a:p>
        </p:txBody>
      </p:sp>
      <p:sp>
        <p:nvSpPr>
          <p:cNvPr id="58" name="내용 개체 틀 9">
            <a:extLst>
              <a:ext uri="{FF2B5EF4-FFF2-40B4-BE49-F238E27FC236}">
                <a16:creationId xmlns:a16="http://schemas.microsoft.com/office/drawing/2014/main" id="{257934C2-EAC1-81B3-52FB-24AC7BFF3273}"/>
              </a:ext>
            </a:extLst>
          </p:cNvPr>
          <p:cNvSpPr txBox="1">
            <a:spLocks/>
          </p:cNvSpPr>
          <p:nvPr/>
        </p:nvSpPr>
        <p:spPr>
          <a:xfrm>
            <a:off x="3560137" y="5581781"/>
            <a:ext cx="1754368" cy="38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/>
              <a:t>각도 </a:t>
            </a:r>
            <a:r>
              <a:rPr lang="en-US" altLang="ko-KR" sz="1400" dirty="0"/>
              <a:t>135</a:t>
            </a:r>
            <a:r>
              <a:rPr lang="ko-KR" altLang="en-US" sz="1400" dirty="0"/>
              <a:t>도</a:t>
            </a:r>
          </a:p>
        </p:txBody>
      </p:sp>
      <p:sp>
        <p:nvSpPr>
          <p:cNvPr id="59" name="내용 개체 틀 9">
            <a:extLst>
              <a:ext uri="{FF2B5EF4-FFF2-40B4-BE49-F238E27FC236}">
                <a16:creationId xmlns:a16="http://schemas.microsoft.com/office/drawing/2014/main" id="{622A5EFD-1F47-3276-D620-1346CA35DCAD}"/>
              </a:ext>
            </a:extLst>
          </p:cNvPr>
          <p:cNvSpPr txBox="1">
            <a:spLocks/>
          </p:cNvSpPr>
          <p:nvPr/>
        </p:nvSpPr>
        <p:spPr>
          <a:xfrm>
            <a:off x="6148774" y="5581781"/>
            <a:ext cx="1754368" cy="38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/>
              <a:t>각도 </a:t>
            </a:r>
            <a:r>
              <a:rPr lang="en-US" altLang="ko-KR" sz="1400" dirty="0"/>
              <a:t>180</a:t>
            </a:r>
            <a:r>
              <a:rPr lang="ko-KR" altLang="en-US" sz="1400" dirty="0"/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1353530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7C13D-72D3-B994-31DC-A7FE89D6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7CA6327-D3B3-4943-DC58-530DDB1C1A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5916390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 err="1"/>
              <a:t>시스템구동방식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4481845-D1F1-D20C-3A31-5719D3C193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C19F9D52-515D-D0DF-F738-6ABD191144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C47DF28C-047E-C479-A93C-DE1914EF4C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BF7C5A0C-E843-5960-3BFF-5596A6D6B9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2026C33B-89AA-F80F-ED81-3AB8B9B0EE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71952F21-6B3D-450B-079E-CE81618A8D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내용 개체 틀 9">
            <a:extLst>
              <a:ext uri="{FF2B5EF4-FFF2-40B4-BE49-F238E27FC236}">
                <a16:creationId xmlns:a16="http://schemas.microsoft.com/office/drawing/2014/main" id="{5BA2807F-18F4-28C1-9BAC-C40B756EAE66}"/>
              </a:ext>
            </a:extLst>
          </p:cNvPr>
          <p:cNvSpPr txBox="1">
            <a:spLocks/>
          </p:cNvSpPr>
          <p:nvPr/>
        </p:nvSpPr>
        <p:spPr>
          <a:xfrm>
            <a:off x="4789702" y="1915295"/>
            <a:ext cx="6763078" cy="4518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기본적으로 게임은 </a:t>
            </a:r>
            <a:r>
              <a:rPr lang="en-US" altLang="ko-KR" sz="2000" dirty="0"/>
              <a:t>“</a:t>
            </a:r>
            <a:r>
              <a:rPr lang="ko-KR" altLang="en-US" sz="2000" dirty="0"/>
              <a:t>수박게임</a:t>
            </a:r>
            <a:r>
              <a:rPr lang="en-US" altLang="ko-KR" sz="2000" dirty="0"/>
              <a:t>”</a:t>
            </a:r>
            <a:r>
              <a:rPr lang="ko-KR" altLang="en-US" sz="2000" dirty="0"/>
              <a:t>의 게임방식을 따른다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하지만 차이점이 있다면 오브젝트를 쌓는 과정은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“ </a:t>
            </a:r>
            <a:r>
              <a:rPr lang="ko-KR" altLang="en-US" sz="2000" dirty="0"/>
              <a:t>퍼즐버블 </a:t>
            </a:r>
            <a:r>
              <a:rPr lang="en-US" altLang="ko-KR" sz="2000" dirty="0"/>
              <a:t>“</a:t>
            </a:r>
            <a:r>
              <a:rPr lang="ko-KR" altLang="en-US" sz="2000" dirty="0"/>
              <a:t>의 게임 방식을 따른다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하지만 오브젝트의 발사각도를 플레이어가 정하는 것이 아닌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초당으로 발사각도가 계속 변경된다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만약 각도가 </a:t>
            </a:r>
            <a:r>
              <a:rPr lang="en-US" altLang="ko-KR" sz="2000" dirty="0"/>
              <a:t>180</a:t>
            </a:r>
            <a:r>
              <a:rPr lang="ko-KR" altLang="en-US" sz="2000" dirty="0"/>
              <a:t>도에 </a:t>
            </a:r>
            <a:r>
              <a:rPr lang="ko-KR" altLang="en-US" sz="2000" dirty="0" err="1"/>
              <a:t>도달할경우</a:t>
            </a:r>
            <a:r>
              <a:rPr lang="ko-KR" altLang="en-US" sz="2000" dirty="0"/>
              <a:t> 각도가 </a:t>
            </a:r>
            <a:r>
              <a:rPr lang="en-US" altLang="ko-KR" sz="2000" dirty="0"/>
              <a:t>0</a:t>
            </a:r>
            <a:r>
              <a:rPr lang="ko-KR" altLang="en-US" sz="2000" dirty="0"/>
              <a:t>도까지 다시 줄어든다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423A0D-4039-CAE5-4DCF-BE009F786668}"/>
              </a:ext>
            </a:extLst>
          </p:cNvPr>
          <p:cNvSpPr/>
          <p:nvPr/>
        </p:nvSpPr>
        <p:spPr>
          <a:xfrm>
            <a:off x="1245564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A4078597-C5E2-BC37-1603-928F2E1FADF4}"/>
              </a:ext>
            </a:extLst>
          </p:cNvPr>
          <p:cNvSpPr/>
          <p:nvPr/>
        </p:nvSpPr>
        <p:spPr>
          <a:xfrm>
            <a:off x="2204264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81560D-7913-68D2-4573-114DB768ECD6}"/>
              </a:ext>
            </a:extLst>
          </p:cNvPr>
          <p:cNvSpPr/>
          <p:nvPr/>
        </p:nvSpPr>
        <p:spPr>
          <a:xfrm>
            <a:off x="1245565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BE3345D-B7D9-9682-3347-15BC01E6A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10" y="4625375"/>
            <a:ext cx="717192" cy="94629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DC8487B-125C-DF6F-FDFB-27E4E1ACA37B}"/>
              </a:ext>
            </a:extLst>
          </p:cNvPr>
          <p:cNvCxnSpPr/>
          <p:nvPr/>
        </p:nvCxnSpPr>
        <p:spPr>
          <a:xfrm flipH="1">
            <a:off x="1545046" y="4710223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186395-F4EC-3BBE-7839-1FAA7852DD63}"/>
              </a:ext>
            </a:extLst>
          </p:cNvPr>
          <p:cNvCxnSpPr>
            <a:cxnSpLocks/>
          </p:cNvCxnSpPr>
          <p:nvPr/>
        </p:nvCxnSpPr>
        <p:spPr>
          <a:xfrm>
            <a:off x="3320682" y="4710223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FD4187-1C3E-B23C-50B5-1D9F7B772BF1}"/>
              </a:ext>
            </a:extLst>
          </p:cNvPr>
          <p:cNvCxnSpPr>
            <a:cxnSpLocks/>
          </p:cNvCxnSpPr>
          <p:nvPr/>
        </p:nvCxnSpPr>
        <p:spPr>
          <a:xfrm rot="5400000" flipH="1">
            <a:off x="2459445" y="4280970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2E32464-62C1-1FC8-DCA9-06DD0F5B676E}"/>
              </a:ext>
            </a:extLst>
          </p:cNvPr>
          <p:cNvCxnSpPr>
            <a:cxnSpLocks/>
          </p:cNvCxnSpPr>
          <p:nvPr/>
        </p:nvCxnSpPr>
        <p:spPr>
          <a:xfrm flipH="1" flipV="1">
            <a:off x="2223129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F249369-5058-7E8C-16EE-996B2B44B4A6}"/>
              </a:ext>
            </a:extLst>
          </p:cNvPr>
          <p:cNvCxnSpPr>
            <a:cxnSpLocks/>
          </p:cNvCxnSpPr>
          <p:nvPr/>
        </p:nvCxnSpPr>
        <p:spPr>
          <a:xfrm flipV="1">
            <a:off x="3003681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74C5F2-1705-D9F5-390D-13A0F07ED53A}"/>
              </a:ext>
            </a:extLst>
          </p:cNvPr>
          <p:cNvSpPr/>
          <p:nvPr/>
        </p:nvSpPr>
        <p:spPr>
          <a:xfrm>
            <a:off x="1245564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04FC2E-069C-9D55-169C-97D24872DCC5}"/>
              </a:ext>
            </a:extLst>
          </p:cNvPr>
          <p:cNvSpPr/>
          <p:nvPr/>
        </p:nvSpPr>
        <p:spPr>
          <a:xfrm>
            <a:off x="4232434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9">
            <a:extLst>
              <a:ext uri="{FF2B5EF4-FFF2-40B4-BE49-F238E27FC236}">
                <a16:creationId xmlns:a16="http://schemas.microsoft.com/office/drawing/2014/main" id="{0F6E1587-305C-ADAC-BA00-681E8AEB5226}"/>
              </a:ext>
            </a:extLst>
          </p:cNvPr>
          <p:cNvSpPr txBox="1">
            <a:spLocks/>
          </p:cNvSpPr>
          <p:nvPr/>
        </p:nvSpPr>
        <p:spPr>
          <a:xfrm>
            <a:off x="641603" y="5587506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초당 </a:t>
            </a:r>
            <a:r>
              <a:rPr lang="en-US" altLang="ko-KR" sz="1600" dirty="0"/>
              <a:t>45</a:t>
            </a:r>
            <a:r>
              <a:rPr lang="ko-KR" altLang="en-US" sz="1600" dirty="0"/>
              <a:t>도씩 각도가 변경된다</a:t>
            </a:r>
            <a:r>
              <a:rPr lang="en-US" altLang="ko-KR" sz="1600" dirty="0"/>
              <a:t>.</a:t>
            </a:r>
          </a:p>
          <a:p>
            <a:pPr marL="0" indent="0" algn="ctr">
              <a:buNone/>
            </a:pPr>
            <a:r>
              <a:rPr lang="ko-KR" altLang="en-US" sz="1600" dirty="0"/>
              <a:t>게임이 시작할 경우 발사각은 </a:t>
            </a:r>
            <a:r>
              <a:rPr lang="en-US" altLang="ko-KR" sz="1600" dirty="0"/>
              <a:t>90</a:t>
            </a:r>
            <a:r>
              <a:rPr lang="ko-KR" altLang="en-US" sz="1600" dirty="0"/>
              <a:t>도로 고정</a:t>
            </a:r>
            <a:endParaRPr lang="en-US" altLang="ko-KR" sz="1600" dirty="0"/>
          </a:p>
          <a:p>
            <a:pPr marL="0" indent="0" algn="ctr">
              <a:buNone/>
            </a:pPr>
            <a:r>
              <a:rPr lang="en-US" altLang="ko-KR" sz="1600" dirty="0"/>
              <a:t>Ex) 45</a:t>
            </a:r>
            <a:r>
              <a:rPr lang="ko-KR" altLang="en-US" sz="1600" dirty="0"/>
              <a:t>도 </a:t>
            </a:r>
            <a:r>
              <a:rPr lang="en-US" altLang="ko-KR" sz="1600" dirty="0"/>
              <a:t>-&gt; 1</a:t>
            </a:r>
            <a:r>
              <a:rPr lang="ko-KR" altLang="en-US" sz="1600" dirty="0" err="1"/>
              <a:t>초뒤</a:t>
            </a:r>
            <a:r>
              <a:rPr lang="ko-KR" altLang="en-US" sz="1600" dirty="0"/>
              <a:t> </a:t>
            </a:r>
            <a:r>
              <a:rPr lang="en-US" altLang="ko-KR" sz="1600" dirty="0"/>
              <a:t>135</a:t>
            </a:r>
            <a:r>
              <a:rPr lang="ko-KR" altLang="en-US" sz="1600" dirty="0"/>
              <a:t>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89376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AB191-FA84-2F72-B052-C1E3B643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5933C24-B3DA-EE0D-690F-4B949E4596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5746269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 err="1"/>
              <a:t>시스템구동방식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C7AE8B9-5768-1A94-C691-A2412530CB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FB376D41-3D28-0AB4-810A-29BA0F8437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D28A1836-E84C-F641-DDDE-5D0288161E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BBAAF596-529B-9D8A-FD3A-BC5D6345F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308F7D5A-3F77-2A69-AA69-FD62889D12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B0F85417-959B-5742-0C79-1142A94D64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94986A-8946-7985-9FD8-1A263D61F8D7}"/>
              </a:ext>
            </a:extLst>
          </p:cNvPr>
          <p:cNvSpPr/>
          <p:nvPr/>
        </p:nvSpPr>
        <p:spPr>
          <a:xfrm>
            <a:off x="4713685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B7FEA983-4335-5826-D40E-6941A07D9D58}"/>
              </a:ext>
            </a:extLst>
          </p:cNvPr>
          <p:cNvSpPr/>
          <p:nvPr/>
        </p:nvSpPr>
        <p:spPr>
          <a:xfrm>
            <a:off x="5672385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47AFDF-CD20-2D2E-6287-D0D5B2E7AFFF}"/>
              </a:ext>
            </a:extLst>
          </p:cNvPr>
          <p:cNvSpPr/>
          <p:nvPr/>
        </p:nvSpPr>
        <p:spPr>
          <a:xfrm>
            <a:off x="4713686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FC315956-76A8-227A-21EF-6872EB79F6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31" y="4625375"/>
            <a:ext cx="717192" cy="9462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FE980A0-6635-A34B-E396-AEEFEF0D9BB7}"/>
              </a:ext>
            </a:extLst>
          </p:cNvPr>
          <p:cNvCxnSpPr>
            <a:cxnSpLocks/>
          </p:cNvCxnSpPr>
          <p:nvPr/>
        </p:nvCxnSpPr>
        <p:spPr>
          <a:xfrm flipH="1" flipV="1">
            <a:off x="5691250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56E67-A65A-5101-A26C-9E8C0DC5D0B4}"/>
              </a:ext>
            </a:extLst>
          </p:cNvPr>
          <p:cNvSpPr/>
          <p:nvPr/>
        </p:nvSpPr>
        <p:spPr>
          <a:xfrm>
            <a:off x="471368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5DF5EF-452C-6289-4BCD-48E58C0E313D}"/>
              </a:ext>
            </a:extLst>
          </p:cNvPr>
          <p:cNvSpPr/>
          <p:nvPr/>
        </p:nvSpPr>
        <p:spPr>
          <a:xfrm>
            <a:off x="770055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9">
            <a:extLst>
              <a:ext uri="{FF2B5EF4-FFF2-40B4-BE49-F238E27FC236}">
                <a16:creationId xmlns:a16="http://schemas.microsoft.com/office/drawing/2014/main" id="{8C6FC07C-F779-975B-F095-557C75F8D195}"/>
              </a:ext>
            </a:extLst>
          </p:cNvPr>
          <p:cNvSpPr txBox="1">
            <a:spLocks/>
          </p:cNvSpPr>
          <p:nvPr/>
        </p:nvSpPr>
        <p:spPr>
          <a:xfrm>
            <a:off x="4074710" y="5641342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선택된 각도로 오브젝트가 </a:t>
            </a:r>
            <a:r>
              <a:rPr lang="ko-KR" altLang="en-US" sz="1600" dirty="0" err="1"/>
              <a:t>이동하는중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벽을 </a:t>
            </a:r>
            <a:r>
              <a:rPr lang="ko-KR" altLang="en-US" sz="1600" dirty="0" err="1"/>
              <a:t>만날경우</a:t>
            </a:r>
            <a:r>
              <a:rPr lang="ko-KR" altLang="en-US" sz="1600" dirty="0"/>
              <a:t> 오브젝트가 튕기며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반대각도로 전환</a:t>
            </a:r>
            <a:endParaRPr lang="en-US" altLang="ko-KR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4AA0425-93EC-ED69-D9A9-5328C4B51DBA}"/>
              </a:ext>
            </a:extLst>
          </p:cNvPr>
          <p:cNvCxnSpPr>
            <a:cxnSpLocks/>
          </p:cNvCxnSpPr>
          <p:nvPr/>
        </p:nvCxnSpPr>
        <p:spPr>
          <a:xfrm flipH="1" flipV="1">
            <a:off x="5313711" y="3655162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C69F81D-4DBC-A23E-C83B-FB8F29B18AFA}"/>
              </a:ext>
            </a:extLst>
          </p:cNvPr>
          <p:cNvCxnSpPr>
            <a:cxnSpLocks/>
          </p:cNvCxnSpPr>
          <p:nvPr/>
        </p:nvCxnSpPr>
        <p:spPr>
          <a:xfrm flipH="1" flipV="1">
            <a:off x="4948553" y="3163336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75973F-94C8-5526-BB0B-1AC7EDCF60AA}"/>
              </a:ext>
            </a:extLst>
          </p:cNvPr>
          <p:cNvCxnSpPr>
            <a:cxnSpLocks/>
          </p:cNvCxnSpPr>
          <p:nvPr/>
        </p:nvCxnSpPr>
        <p:spPr>
          <a:xfrm flipV="1">
            <a:off x="4936363" y="2612307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039BE60-3972-8F71-B01E-793EB7004CA6}"/>
              </a:ext>
            </a:extLst>
          </p:cNvPr>
          <p:cNvCxnSpPr>
            <a:cxnSpLocks/>
          </p:cNvCxnSpPr>
          <p:nvPr/>
        </p:nvCxnSpPr>
        <p:spPr>
          <a:xfrm flipV="1">
            <a:off x="5313550" y="2147516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46EB08-8B82-0D1C-FBE6-6181A290BEA1}"/>
              </a:ext>
            </a:extLst>
          </p:cNvPr>
          <p:cNvCxnSpPr>
            <a:cxnSpLocks/>
          </p:cNvCxnSpPr>
          <p:nvPr/>
        </p:nvCxnSpPr>
        <p:spPr>
          <a:xfrm flipV="1">
            <a:off x="5682713" y="168819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1010A-B396-91A0-F3CD-DEAB174828F5}"/>
              </a:ext>
            </a:extLst>
          </p:cNvPr>
          <p:cNvSpPr/>
          <p:nvPr/>
        </p:nvSpPr>
        <p:spPr>
          <a:xfrm>
            <a:off x="580103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464A7F6-E796-B125-A8FA-278A10F9971A}"/>
              </a:ext>
            </a:extLst>
          </p:cNvPr>
          <p:cNvSpPr/>
          <p:nvPr/>
        </p:nvSpPr>
        <p:spPr>
          <a:xfrm>
            <a:off x="1538803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08751A-F05A-CE19-99D8-96EF538B398D}"/>
              </a:ext>
            </a:extLst>
          </p:cNvPr>
          <p:cNvSpPr/>
          <p:nvPr/>
        </p:nvSpPr>
        <p:spPr>
          <a:xfrm>
            <a:off x="580104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BB9DB8AA-E8E5-5FD5-9E15-BBE42AA4F4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9" y="4625375"/>
            <a:ext cx="717192" cy="946296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4B31FB-B4CA-3F42-386E-05388691774D}"/>
              </a:ext>
            </a:extLst>
          </p:cNvPr>
          <p:cNvCxnSpPr>
            <a:cxnSpLocks/>
          </p:cNvCxnSpPr>
          <p:nvPr/>
        </p:nvCxnSpPr>
        <p:spPr>
          <a:xfrm flipH="1" flipV="1">
            <a:off x="1557668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0C19B0-CF49-9FBB-61AC-0433AC6FB883}"/>
              </a:ext>
            </a:extLst>
          </p:cNvPr>
          <p:cNvSpPr/>
          <p:nvPr/>
        </p:nvSpPr>
        <p:spPr>
          <a:xfrm>
            <a:off x="580103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3C8310-4400-CB62-B0AF-D3EB29A316F0}"/>
              </a:ext>
            </a:extLst>
          </p:cNvPr>
          <p:cNvSpPr/>
          <p:nvPr/>
        </p:nvSpPr>
        <p:spPr>
          <a:xfrm>
            <a:off x="3566973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 descr="클립아트, 상징, 스케치, 화이트이(가) 표시된 사진&#10;&#10;자동 생성된 설명">
            <a:extLst>
              <a:ext uri="{FF2B5EF4-FFF2-40B4-BE49-F238E27FC236}">
                <a16:creationId xmlns:a16="http://schemas.microsoft.com/office/drawing/2014/main" id="{A44BF7B2-11FA-2C44-C584-91C282CBF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000" y1="25778" x2="44000" y2="25778"/>
                        <a14:foregroundMark x1="49778" y1="30667" x2="49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11" y="3030020"/>
            <a:ext cx="1204536" cy="1204536"/>
          </a:xfrm>
          <a:prstGeom prst="rect">
            <a:avLst/>
          </a:prstGeom>
        </p:spPr>
      </p:pic>
      <p:sp>
        <p:nvSpPr>
          <p:cNvPr id="38" name="내용 개체 틀 9">
            <a:extLst>
              <a:ext uri="{FF2B5EF4-FFF2-40B4-BE49-F238E27FC236}">
                <a16:creationId xmlns:a16="http://schemas.microsoft.com/office/drawing/2014/main" id="{A7E2EFE5-D284-EAB2-38A5-57DA0D1E1055}"/>
              </a:ext>
            </a:extLst>
          </p:cNvPr>
          <p:cNvSpPr txBox="1">
            <a:spLocks/>
          </p:cNvSpPr>
          <p:nvPr/>
        </p:nvSpPr>
        <p:spPr>
          <a:xfrm>
            <a:off x="83912" y="5608451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화면을 원터치 할 경우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계속 변경되는 발사각도 중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현재 발사각도로 선택되어 오브젝트 발사</a:t>
            </a:r>
            <a:endParaRPr lang="en-US" altLang="ko-KR" sz="1600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8073901-E528-2FBA-5F4F-7B3617003E38}"/>
              </a:ext>
            </a:extLst>
          </p:cNvPr>
          <p:cNvSpPr/>
          <p:nvPr/>
        </p:nvSpPr>
        <p:spPr>
          <a:xfrm>
            <a:off x="3848986" y="317913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FF0D5AE8-3D0B-6766-E124-1BF5E5D42A84}"/>
              </a:ext>
            </a:extLst>
          </p:cNvPr>
          <p:cNvSpPr/>
          <p:nvPr/>
        </p:nvSpPr>
        <p:spPr>
          <a:xfrm>
            <a:off x="7999262" y="317913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38ECF5-975F-DF14-7FF4-44E6CDD7FE12}"/>
              </a:ext>
            </a:extLst>
          </p:cNvPr>
          <p:cNvSpPr/>
          <p:nvPr/>
        </p:nvSpPr>
        <p:spPr>
          <a:xfrm>
            <a:off x="8847267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57A06AC1-6DD4-9BCD-E7DC-4F52155FF49A}"/>
              </a:ext>
            </a:extLst>
          </p:cNvPr>
          <p:cNvSpPr/>
          <p:nvPr/>
        </p:nvSpPr>
        <p:spPr>
          <a:xfrm>
            <a:off x="9805967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952D2AE-0865-AD26-8679-8FD857D97AFF}"/>
              </a:ext>
            </a:extLst>
          </p:cNvPr>
          <p:cNvSpPr/>
          <p:nvPr/>
        </p:nvSpPr>
        <p:spPr>
          <a:xfrm>
            <a:off x="8847268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C4C994C4-F988-8E25-BCEA-A8A92A924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13" y="4625375"/>
            <a:ext cx="717192" cy="94629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8D3EFF7A-3683-720F-400F-41E966A911B6}"/>
              </a:ext>
            </a:extLst>
          </p:cNvPr>
          <p:cNvSpPr/>
          <p:nvPr/>
        </p:nvSpPr>
        <p:spPr>
          <a:xfrm>
            <a:off x="8847267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EC3A42-0B73-C71E-8480-6B48B214E90D}"/>
              </a:ext>
            </a:extLst>
          </p:cNvPr>
          <p:cNvSpPr/>
          <p:nvPr/>
        </p:nvSpPr>
        <p:spPr>
          <a:xfrm>
            <a:off x="11834137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D5FC5AD-6812-249E-7516-AE6D314626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9810509" y="1772637"/>
            <a:ext cx="279056" cy="245666"/>
          </a:xfrm>
          <a:prstGeom prst="rect">
            <a:avLst/>
          </a:prstGeom>
        </p:spPr>
      </p:pic>
      <p:sp>
        <p:nvSpPr>
          <p:cNvPr id="48" name="내용 개체 틀 9">
            <a:extLst>
              <a:ext uri="{FF2B5EF4-FFF2-40B4-BE49-F238E27FC236}">
                <a16:creationId xmlns:a16="http://schemas.microsoft.com/office/drawing/2014/main" id="{86791043-06C9-F5B4-4264-2C3E63BB81A1}"/>
              </a:ext>
            </a:extLst>
          </p:cNvPr>
          <p:cNvSpPr txBox="1">
            <a:spLocks/>
          </p:cNvSpPr>
          <p:nvPr/>
        </p:nvSpPr>
        <p:spPr>
          <a:xfrm>
            <a:off x="8261169" y="5711107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각도의 이동방향에 따라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최종 위치에 오브젝트 위치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8868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96BB-CCB4-8FD5-47B2-1471EE0BA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061216E-D9E2-69F6-B889-4BF02DB93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5778167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 err="1"/>
              <a:t>시스템구동방식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B6D16CA-16BD-E2C5-2E34-57004F6C33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E46392F1-71FF-8CFD-64D1-2E4F93C9B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FCFE7107-5241-0E1C-C31E-1EB92B0E20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097BAEEE-969F-6AC4-D122-7988C84561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DF65C66A-25FB-8B44-1A8F-235146F0F0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B4F670C4-ECAE-CF5A-07E5-59B13A6D26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B417F6-64B3-BDC0-EF63-9891D485A2EC}"/>
              </a:ext>
            </a:extLst>
          </p:cNvPr>
          <p:cNvSpPr/>
          <p:nvPr/>
        </p:nvSpPr>
        <p:spPr>
          <a:xfrm>
            <a:off x="580103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552342EC-C151-042B-50AC-B960FDD38BFA}"/>
              </a:ext>
            </a:extLst>
          </p:cNvPr>
          <p:cNvSpPr/>
          <p:nvPr/>
        </p:nvSpPr>
        <p:spPr>
          <a:xfrm>
            <a:off x="1538803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B18BB1-6593-019C-C9C2-D7BA2A31BBC7}"/>
              </a:ext>
            </a:extLst>
          </p:cNvPr>
          <p:cNvSpPr/>
          <p:nvPr/>
        </p:nvSpPr>
        <p:spPr>
          <a:xfrm>
            <a:off x="580104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7741725E-9AEF-7A51-CDB5-E3B74A2B2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9" y="4625375"/>
            <a:ext cx="717192" cy="94629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78EEEF7-2E2A-46FB-6AF8-A6B8076F4579}"/>
              </a:ext>
            </a:extLst>
          </p:cNvPr>
          <p:cNvCxnSpPr>
            <a:cxnSpLocks/>
          </p:cNvCxnSpPr>
          <p:nvPr/>
        </p:nvCxnSpPr>
        <p:spPr>
          <a:xfrm flipH="1" flipV="1">
            <a:off x="1557668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ED3162-B451-E90E-F5B4-FB334F7CDF58}"/>
              </a:ext>
            </a:extLst>
          </p:cNvPr>
          <p:cNvSpPr/>
          <p:nvPr/>
        </p:nvSpPr>
        <p:spPr>
          <a:xfrm>
            <a:off x="580103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B25B64-13D9-F906-7429-31E2A0671344}"/>
              </a:ext>
            </a:extLst>
          </p:cNvPr>
          <p:cNvSpPr/>
          <p:nvPr/>
        </p:nvSpPr>
        <p:spPr>
          <a:xfrm>
            <a:off x="3566973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3E0FD08-5A5C-066D-1636-FB1EA08A1D4A}"/>
              </a:ext>
            </a:extLst>
          </p:cNvPr>
          <p:cNvSpPr txBox="1">
            <a:spLocks/>
          </p:cNvSpPr>
          <p:nvPr/>
        </p:nvSpPr>
        <p:spPr>
          <a:xfrm>
            <a:off x="45738" y="5619918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만약 오브젝트가 겹쳐 데드라인을 </a:t>
            </a:r>
            <a:r>
              <a:rPr lang="en-US" altLang="ko-KR" sz="1600" dirty="0"/>
              <a:t>2</a:t>
            </a:r>
            <a:r>
              <a:rPr lang="ko-KR" altLang="en-US" sz="1600" dirty="0" err="1"/>
              <a:t>초이상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 err="1"/>
              <a:t>넘어있다면</a:t>
            </a:r>
            <a:r>
              <a:rPr lang="ko-KR" altLang="en-US" sz="1600" dirty="0"/>
              <a:t> 게임종료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D95910-7678-6866-3919-1723970C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762175" y="1810370"/>
            <a:ext cx="1616566" cy="1423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A3535C-B870-0F8E-2837-AE813906A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45000" l="56456" r="951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1891768" y="2653442"/>
            <a:ext cx="1616566" cy="14231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518980-A9B5-32BD-85F4-757DB4C40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45000" l="56456" r="951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580102" y="3525532"/>
            <a:ext cx="1616566" cy="142313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AA3DC3D-E5AF-2FFB-C29F-A18FF8586EFD}"/>
              </a:ext>
            </a:extLst>
          </p:cNvPr>
          <p:cNvSpPr/>
          <p:nvPr/>
        </p:nvSpPr>
        <p:spPr>
          <a:xfrm>
            <a:off x="4006301" y="317913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B6A2D0-6C82-A930-25D2-ACC60E071BC8}"/>
              </a:ext>
            </a:extLst>
          </p:cNvPr>
          <p:cNvSpPr/>
          <p:nvPr/>
        </p:nvSpPr>
        <p:spPr>
          <a:xfrm>
            <a:off x="4887615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3EEB3B59-7FC2-9AB1-6E31-0EC791071E22}"/>
              </a:ext>
            </a:extLst>
          </p:cNvPr>
          <p:cNvSpPr/>
          <p:nvPr/>
        </p:nvSpPr>
        <p:spPr>
          <a:xfrm>
            <a:off x="5846315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8F1CB9-2707-3453-A9E2-B34C7CD61A08}"/>
              </a:ext>
            </a:extLst>
          </p:cNvPr>
          <p:cNvSpPr/>
          <p:nvPr/>
        </p:nvSpPr>
        <p:spPr>
          <a:xfrm>
            <a:off x="4887616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6A01B5DD-9569-1938-EB83-7A30BD40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61" y="4625375"/>
            <a:ext cx="717192" cy="94629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F631FC67-9C79-B02F-35B0-B06DCE042822}"/>
              </a:ext>
            </a:extLst>
          </p:cNvPr>
          <p:cNvSpPr/>
          <p:nvPr/>
        </p:nvSpPr>
        <p:spPr>
          <a:xfrm>
            <a:off x="488761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7DD400-2D0D-388E-B1C7-78F9024E7021}"/>
              </a:ext>
            </a:extLst>
          </p:cNvPr>
          <p:cNvSpPr/>
          <p:nvPr/>
        </p:nvSpPr>
        <p:spPr>
          <a:xfrm>
            <a:off x="787448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32C30A2-F355-57DC-3BC1-255FBDEEB5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5850857" y="1772637"/>
            <a:ext cx="279056" cy="245666"/>
          </a:xfrm>
          <a:prstGeom prst="rect">
            <a:avLst/>
          </a:prstGeom>
        </p:spPr>
      </p:pic>
      <p:sp>
        <p:nvSpPr>
          <p:cNvPr id="55" name="내용 개체 틀 9">
            <a:extLst>
              <a:ext uri="{FF2B5EF4-FFF2-40B4-BE49-F238E27FC236}">
                <a16:creationId xmlns:a16="http://schemas.microsoft.com/office/drawing/2014/main" id="{7EB16A08-4FD3-54E6-1421-519DE1D463E7}"/>
              </a:ext>
            </a:extLst>
          </p:cNvPr>
          <p:cNvSpPr txBox="1">
            <a:spLocks/>
          </p:cNvSpPr>
          <p:nvPr/>
        </p:nvSpPr>
        <p:spPr>
          <a:xfrm>
            <a:off x="4220065" y="5619918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오브젝트가 데드라인을 넘지 않는 이상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게임은 계속 진행된다</a:t>
            </a:r>
            <a:r>
              <a:rPr lang="en-US" altLang="ko-KR" sz="1600" dirty="0"/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9846F4-9A25-5D24-6AAE-BB87F3BBBAF2}"/>
              </a:ext>
            </a:extLst>
          </p:cNvPr>
          <p:cNvSpPr/>
          <p:nvPr/>
        </p:nvSpPr>
        <p:spPr>
          <a:xfrm>
            <a:off x="8847267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EEE105F9-08BA-36E2-921C-B07C1DEEDEDE}"/>
              </a:ext>
            </a:extLst>
          </p:cNvPr>
          <p:cNvSpPr/>
          <p:nvPr/>
        </p:nvSpPr>
        <p:spPr>
          <a:xfrm>
            <a:off x="9805967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D6845F-7420-32CC-360F-311DA9D36120}"/>
              </a:ext>
            </a:extLst>
          </p:cNvPr>
          <p:cNvSpPr/>
          <p:nvPr/>
        </p:nvSpPr>
        <p:spPr>
          <a:xfrm>
            <a:off x="8847268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62BB134-C136-9B7D-C9FB-CBC6D1200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13" y="4625375"/>
            <a:ext cx="717192" cy="94629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8C3BDE-E131-EA6E-4C9D-7DAE8083E860}"/>
              </a:ext>
            </a:extLst>
          </p:cNvPr>
          <p:cNvSpPr/>
          <p:nvPr/>
        </p:nvSpPr>
        <p:spPr>
          <a:xfrm>
            <a:off x="8847267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8DF86AF-80D8-DC35-DF26-9BE723AB659D}"/>
              </a:ext>
            </a:extLst>
          </p:cNvPr>
          <p:cNvSpPr/>
          <p:nvPr/>
        </p:nvSpPr>
        <p:spPr>
          <a:xfrm>
            <a:off x="11834137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8F26F3B-77BD-C4A8-309A-330BB980C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9032448" y="1822198"/>
            <a:ext cx="1754950" cy="1544964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7929DF5D-C777-B9ED-A789-751C38DB856B}"/>
              </a:ext>
            </a:extLst>
          </p:cNvPr>
          <p:cNvSpPr/>
          <p:nvPr/>
        </p:nvSpPr>
        <p:spPr>
          <a:xfrm>
            <a:off x="8177635" y="317913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림 1025">
            <a:extLst>
              <a:ext uri="{FF2B5EF4-FFF2-40B4-BE49-F238E27FC236}">
                <a16:creationId xmlns:a16="http://schemas.microsoft.com/office/drawing/2014/main" id="{5CDC32B8-76CF-4F60-1181-ECEE2837E5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8936042" y="3095539"/>
            <a:ext cx="279056" cy="245666"/>
          </a:xfrm>
          <a:prstGeom prst="rect">
            <a:avLst/>
          </a:prstGeom>
        </p:spPr>
      </p:pic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2E6B69F8-ED2F-F1A6-FC09-A43B55BFEB29}"/>
              </a:ext>
            </a:extLst>
          </p:cNvPr>
          <p:cNvSpPr/>
          <p:nvPr/>
        </p:nvSpPr>
        <p:spPr>
          <a:xfrm>
            <a:off x="8879335" y="2930282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내용 개체 틀 9">
            <a:extLst>
              <a:ext uri="{FF2B5EF4-FFF2-40B4-BE49-F238E27FC236}">
                <a16:creationId xmlns:a16="http://schemas.microsoft.com/office/drawing/2014/main" id="{BD84698E-95A5-1EC3-9465-4D5419056764}"/>
              </a:ext>
            </a:extLst>
          </p:cNvPr>
          <p:cNvSpPr txBox="1">
            <a:spLocks/>
          </p:cNvSpPr>
          <p:nvPr/>
        </p:nvSpPr>
        <p:spPr>
          <a:xfrm>
            <a:off x="8108477" y="5619918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[ </a:t>
            </a:r>
            <a:r>
              <a:rPr lang="ko-KR" altLang="en-US" sz="1600" dirty="0"/>
              <a:t>주의사항 </a:t>
            </a:r>
            <a:r>
              <a:rPr lang="en-US" altLang="ko-KR" sz="1600" dirty="0"/>
              <a:t>]</a:t>
            </a:r>
          </a:p>
          <a:p>
            <a:pPr marL="0" indent="0" algn="ctr">
              <a:buNone/>
            </a:pPr>
            <a:r>
              <a:rPr lang="ko-KR" altLang="en-US" sz="1600" dirty="0"/>
              <a:t>만약 날아간 오브젝트가 튕겨서 벽면에 위치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 err="1"/>
              <a:t>할경우</a:t>
            </a:r>
            <a:r>
              <a:rPr lang="ko-KR" altLang="en-US" sz="1600" dirty="0"/>
              <a:t> 더이상 중력가속도가 증가하면 안된다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52874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E800C-EF95-D621-82C1-2C4C185CD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D458DE8-F568-4463-226B-5C10D5A1A4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5033888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 err="1"/>
              <a:t>시스템구동방식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FF584BD-5495-6FA3-231C-5F1DAA9EBE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CDA8ABCE-8D0E-EC94-2EBF-EAA3E750B3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E965FDD7-B2BA-1CBF-726C-E3CF2A245C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B6D3A1FA-EAA4-15B1-5C5D-82588B646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D86EABA9-570F-AD45-C6CE-1E977E8C17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49891A64-DBE2-4DE8-9187-7A6D33AD40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75CF22-881E-CC0F-92DC-EFC83D51D26F}"/>
              </a:ext>
            </a:extLst>
          </p:cNvPr>
          <p:cNvSpPr/>
          <p:nvPr/>
        </p:nvSpPr>
        <p:spPr>
          <a:xfrm>
            <a:off x="2824680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053A6593-9E51-5099-BA2B-D5F5617C5703}"/>
              </a:ext>
            </a:extLst>
          </p:cNvPr>
          <p:cNvSpPr/>
          <p:nvPr/>
        </p:nvSpPr>
        <p:spPr>
          <a:xfrm>
            <a:off x="3783380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D7C134-070A-AAAE-7282-6BEF27AA104D}"/>
              </a:ext>
            </a:extLst>
          </p:cNvPr>
          <p:cNvSpPr/>
          <p:nvPr/>
        </p:nvSpPr>
        <p:spPr>
          <a:xfrm>
            <a:off x="2824681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5EB45E9-7AC5-75FF-3DB8-B91F73130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6" y="4625375"/>
            <a:ext cx="717192" cy="94629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06FE85-3FBB-7C67-2639-B0535B34FDC5}"/>
              </a:ext>
            </a:extLst>
          </p:cNvPr>
          <p:cNvSpPr/>
          <p:nvPr/>
        </p:nvSpPr>
        <p:spPr>
          <a:xfrm>
            <a:off x="2824680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9884B10-E23C-4FCA-5824-6832201E76C3}"/>
              </a:ext>
            </a:extLst>
          </p:cNvPr>
          <p:cNvSpPr/>
          <p:nvPr/>
        </p:nvSpPr>
        <p:spPr>
          <a:xfrm>
            <a:off x="5811550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림 1025">
            <a:extLst>
              <a:ext uri="{FF2B5EF4-FFF2-40B4-BE49-F238E27FC236}">
                <a16:creationId xmlns:a16="http://schemas.microsoft.com/office/drawing/2014/main" id="{1DC0E1C1-DBAD-74EC-F09E-5396A6A872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3638634" y="2359379"/>
            <a:ext cx="279056" cy="245666"/>
          </a:xfrm>
          <a:prstGeom prst="rect">
            <a:avLst/>
          </a:prstGeom>
        </p:spPr>
      </p:pic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3E22DA7-D840-49CD-0D1A-21AF9A5FAD80}"/>
              </a:ext>
            </a:extLst>
          </p:cNvPr>
          <p:cNvSpPr/>
          <p:nvPr/>
        </p:nvSpPr>
        <p:spPr>
          <a:xfrm>
            <a:off x="3581927" y="2194122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내용 개체 틀 9">
            <a:extLst>
              <a:ext uri="{FF2B5EF4-FFF2-40B4-BE49-F238E27FC236}">
                <a16:creationId xmlns:a16="http://schemas.microsoft.com/office/drawing/2014/main" id="{AE411C1D-CBC8-DA11-CCEB-7E3FC1864575}"/>
              </a:ext>
            </a:extLst>
          </p:cNvPr>
          <p:cNvSpPr txBox="1">
            <a:spLocks/>
          </p:cNvSpPr>
          <p:nvPr/>
        </p:nvSpPr>
        <p:spPr>
          <a:xfrm>
            <a:off x="2085890" y="5619918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발사한 오브젝트가 아직 배치되지 않고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날아가는 경우 새총은  작동하지 않는다</a:t>
            </a:r>
            <a:r>
              <a:rPr lang="en-US" altLang="ko-KR" sz="1600" dirty="0"/>
              <a:t>.</a:t>
            </a:r>
          </a:p>
          <a:p>
            <a:pPr marL="0" indent="0" algn="ctr">
              <a:buNone/>
            </a:pPr>
            <a:r>
              <a:rPr lang="en-US" altLang="ko-KR" sz="1600" dirty="0"/>
              <a:t>( </a:t>
            </a:r>
            <a:r>
              <a:rPr lang="ko-KR" altLang="en-US" sz="1600" dirty="0"/>
              <a:t>아직 배치가 되지 않은 판정 </a:t>
            </a:r>
            <a:r>
              <a:rPr lang="en-US" altLang="ko-KR" sz="1600" dirty="0"/>
              <a:t>)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5D84E56-28E9-344F-E249-812C11B691A3}"/>
              </a:ext>
            </a:extLst>
          </p:cNvPr>
          <p:cNvSpPr/>
          <p:nvPr/>
        </p:nvSpPr>
        <p:spPr>
          <a:xfrm>
            <a:off x="6092191" y="317913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AC97C1-0A8E-33E5-6C47-B906B189AEB2}"/>
              </a:ext>
            </a:extLst>
          </p:cNvPr>
          <p:cNvSpPr/>
          <p:nvPr/>
        </p:nvSpPr>
        <p:spPr>
          <a:xfrm>
            <a:off x="6973505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96EEAE7-16C2-A972-AEA8-FFF33C2C0DC5}"/>
              </a:ext>
            </a:extLst>
          </p:cNvPr>
          <p:cNvSpPr/>
          <p:nvPr/>
        </p:nvSpPr>
        <p:spPr>
          <a:xfrm>
            <a:off x="7932205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FA6EBE-DD30-5E09-4569-601E7D68ADE6}"/>
              </a:ext>
            </a:extLst>
          </p:cNvPr>
          <p:cNvSpPr/>
          <p:nvPr/>
        </p:nvSpPr>
        <p:spPr>
          <a:xfrm>
            <a:off x="6973506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45B8E55D-C0E6-732D-1390-60D907D0D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451" y="4625375"/>
            <a:ext cx="717192" cy="94629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214456-95A7-2CF6-718E-916CB0B78DF8}"/>
              </a:ext>
            </a:extLst>
          </p:cNvPr>
          <p:cNvSpPr/>
          <p:nvPr/>
        </p:nvSpPr>
        <p:spPr>
          <a:xfrm>
            <a:off x="697350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19D99-0D95-9FB4-529D-3B3A9115DD06}"/>
              </a:ext>
            </a:extLst>
          </p:cNvPr>
          <p:cNvSpPr/>
          <p:nvPr/>
        </p:nvSpPr>
        <p:spPr>
          <a:xfrm>
            <a:off x="996037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C520C68-33B6-9920-99C7-5B39C9850B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7981627" y="2105955"/>
            <a:ext cx="279056" cy="245666"/>
          </a:xfrm>
          <a:prstGeom prst="rect">
            <a:avLst/>
          </a:prstGeom>
        </p:spPr>
      </p:pic>
      <p:pic>
        <p:nvPicPr>
          <p:cNvPr id="25" name="그림 24" descr="일렉트릭 블루, 코발트 블루, 보석, 블루이(가) 표시된 사진&#10;&#10;자동 생성된 설명">
            <a:extLst>
              <a:ext uri="{FF2B5EF4-FFF2-40B4-BE49-F238E27FC236}">
                <a16:creationId xmlns:a16="http://schemas.microsoft.com/office/drawing/2014/main" id="{E8A1BEAF-EFD9-A580-D2F3-475741509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56" b="33778" l="69643" r="96429">
                        <a14:foregroundMark x1="80357" y1="33778" x2="76339" y2="3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79" b="63643"/>
          <a:stretch/>
        </p:blipFill>
        <p:spPr>
          <a:xfrm rot="4230131">
            <a:off x="8182173" y="1541275"/>
            <a:ext cx="957556" cy="1037008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4CAD2C0-E8A1-9E92-3034-84A7EE3ED5E9}"/>
              </a:ext>
            </a:extLst>
          </p:cNvPr>
          <p:cNvSpPr/>
          <p:nvPr/>
        </p:nvSpPr>
        <p:spPr>
          <a:xfrm rot="14177067" flipV="1">
            <a:off x="7636695" y="2128046"/>
            <a:ext cx="462952" cy="3117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9">
            <a:extLst>
              <a:ext uri="{FF2B5EF4-FFF2-40B4-BE49-F238E27FC236}">
                <a16:creationId xmlns:a16="http://schemas.microsoft.com/office/drawing/2014/main" id="{FE8F8C98-E275-9E0C-E7CD-C297E252908D}"/>
              </a:ext>
            </a:extLst>
          </p:cNvPr>
          <p:cNvSpPr txBox="1">
            <a:spLocks/>
          </p:cNvSpPr>
          <p:nvPr/>
        </p:nvSpPr>
        <p:spPr>
          <a:xfrm>
            <a:off x="6334530" y="5619918"/>
            <a:ext cx="4333033" cy="101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오브젝트가 충돌한 이후 굴러가거나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이동하는 경우에는 새총이 작동한다</a:t>
            </a:r>
            <a:r>
              <a:rPr lang="en-US" altLang="ko-KR" sz="1600" dirty="0"/>
              <a:t>.</a:t>
            </a:r>
          </a:p>
          <a:p>
            <a:pPr marL="0" indent="0" algn="ctr">
              <a:buNone/>
            </a:pPr>
            <a:r>
              <a:rPr lang="en-US" altLang="ko-KR" sz="1600" dirty="0"/>
              <a:t>( </a:t>
            </a:r>
            <a:r>
              <a:rPr lang="ko-KR" altLang="en-US" sz="1600" dirty="0"/>
              <a:t>이미 배치가 끝나는 판정 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417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F3D614-ED44-BF38-512B-79944434D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/>
              <a:t>1. </a:t>
            </a:r>
            <a:r>
              <a:rPr lang="ko-KR" altLang="en-US" dirty="0"/>
              <a:t>개요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게임 소개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게임 기본 컨셉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813924-6B2C-690A-13E2-D3628681B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2. </a:t>
            </a:r>
            <a:r>
              <a:rPr lang="ko-KR" altLang="en-US" dirty="0"/>
              <a:t>시스템 기획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광물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새총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랭킹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801F21A-5F53-CFFC-57DF-163B64021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altLang="ko-KR" dirty="0"/>
              <a:t>3. UI</a:t>
            </a:r>
            <a:r>
              <a:rPr lang="ko-KR" altLang="en-US" dirty="0"/>
              <a:t>구성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 err="1">
                <a:latin typeface="KCC-한빛" panose="02030503000000000000" pitchFamily="18" charset="-127"/>
                <a:ea typeface="KCC-한빛" panose="02030503000000000000" pitchFamily="18" charset="-127"/>
              </a:rPr>
              <a:t>인게임</a:t>
            </a:r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 </a:t>
            </a:r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UI</a:t>
            </a: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시스템</a:t>
            </a:r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 UI</a:t>
            </a:r>
          </a:p>
          <a:p>
            <a:pPr lvl="1"/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UI </a:t>
            </a:r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진행 구조도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30365CF-4354-9D5C-3038-89CA048028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 dirty="0"/>
              <a:t>4. </a:t>
            </a:r>
            <a:r>
              <a:rPr lang="ko-KR" altLang="en-US" dirty="0"/>
              <a:t>데이터테이블</a:t>
            </a:r>
            <a:endParaRPr lang="en-US" altLang="ko-KR" dirty="0"/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광물 데이터 테이블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새총 데이터 테이블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점수 산정방식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DB7E7A8-F7F3-4215-72B6-67637F845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5. </a:t>
            </a:r>
            <a:r>
              <a:rPr lang="ko-KR" altLang="en-US" dirty="0"/>
              <a:t>개발 히스토리</a:t>
            </a:r>
            <a:endParaRPr lang="en-US" altLang="ko-KR" dirty="0"/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히스토리 작성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569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4AF4-1629-1931-3FB1-372FA939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F5109AE-FCF5-8925-0222-9ABA252202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045060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/>
              <a:t>중력가속도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F167671-F15E-B1C7-A815-0D1E2A4A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05AA08DC-0690-6A3B-9AA4-4087DEF9B4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D7CCC170-9EB0-3D75-9F14-FB8FCBEA3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6620567D-7A53-1F79-B1D1-4FB4AEDD5A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4FD36727-BC06-7F8A-96DE-609CF7B857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11CAFE8E-E971-48FC-38D5-4B67D19DA5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9294FCAD-95A7-1D4D-A35B-0214F44A220C}"/>
              </a:ext>
            </a:extLst>
          </p:cNvPr>
          <p:cNvSpPr txBox="1">
            <a:spLocks/>
          </p:cNvSpPr>
          <p:nvPr/>
        </p:nvSpPr>
        <p:spPr>
          <a:xfrm>
            <a:off x="580101" y="1687868"/>
            <a:ext cx="8996801" cy="206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새총시스템</a:t>
            </a:r>
            <a:r>
              <a:rPr lang="ko-KR" altLang="en-US" sz="2000" dirty="0"/>
              <a:t>은 기본적으로 아래에서 위로 중력을 가지는 역중력을 가지며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플레이어가 오브젝트를 날리는 시점에서는 가속도가 적용되지 않지만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벽 및 오브젝트와 충돌을 할 경우 중력가속도가 적용된다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476F68-78DF-8FD9-2A19-9970A8CDEC3B}"/>
              </a:ext>
            </a:extLst>
          </p:cNvPr>
          <p:cNvCxnSpPr/>
          <p:nvPr/>
        </p:nvCxnSpPr>
        <p:spPr>
          <a:xfrm>
            <a:off x="264013" y="3102926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" descr="핸드폰 Png 이미지 - Freepik에서 무료 다운로드">
            <a:extLst>
              <a:ext uri="{FF2B5EF4-FFF2-40B4-BE49-F238E27FC236}">
                <a16:creationId xmlns:a16="http://schemas.microsoft.com/office/drawing/2014/main" id="{EFA7469D-5735-4E4D-443D-720521A23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69" b="91534" l="9585" r="89617">
                        <a14:foregroundMark x1="34665" y1="9265" x2="34665" y2="9265"/>
                        <a14:foregroundMark x1="35623" y1="8307" x2="56709" y2="8147"/>
                        <a14:foregroundMark x1="61981" y1="7029" x2="61981" y2="7029"/>
                        <a14:foregroundMark x1="53035" y1="52556" x2="53035" y2="52556"/>
                        <a14:foregroundMark x1="36581" y1="91534" x2="36581" y2="91534"/>
                        <a14:foregroundMark x1="39137" y1="19329" x2="46965" y2="76997"/>
                        <a14:foregroundMark x1="46965" y1="76997" x2="60863" y2="57987"/>
                        <a14:foregroundMark x1="60863" y1="57987" x2="56709" y2="23642"/>
                        <a14:foregroundMark x1="56709" y1="23642" x2="49681" y2="67252"/>
                        <a14:foregroundMark x1="49681" y1="67252" x2="53355" y2="34505"/>
                        <a14:foregroundMark x1="53355" y1="34505" x2="46006" y2="70447"/>
                        <a14:foregroundMark x1="46006" y1="70447" x2="40735" y2="31310"/>
                        <a14:foregroundMark x1="40735" y1="31310" x2="43930" y2="61182"/>
                        <a14:foregroundMark x1="43930" y1="61182" x2="37220" y2="47284"/>
                        <a14:foregroundMark x1="37220" y1="47284" x2="43610" y2="62300"/>
                        <a14:foregroundMark x1="43610" y1="62300" x2="49840" y2="40895"/>
                        <a14:foregroundMark x1="30351" y1="9105" x2="30351" y2="9105"/>
                        <a14:foregroundMark x1="44569" y1="6869" x2="44569" y2="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9" t="2378" r="26544" b="3674"/>
          <a:stretch/>
        </p:blipFill>
        <p:spPr bwMode="auto">
          <a:xfrm>
            <a:off x="1740953" y="3393608"/>
            <a:ext cx="1751179" cy="355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700EE85-AEA7-E098-498E-45E0F0DD7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76" y="6228394"/>
            <a:ext cx="421069" cy="555578"/>
          </a:xfrm>
          <a:prstGeom prst="rect">
            <a:avLst/>
          </a:prstGeom>
        </p:spPr>
      </p:pic>
      <p:pic>
        <p:nvPicPr>
          <p:cNvPr id="27" name="그림 26" descr="디자인이(가) 표시된 사진&#10;&#10;자동 생성된 설명">
            <a:extLst>
              <a:ext uri="{FF2B5EF4-FFF2-40B4-BE49-F238E27FC236}">
                <a16:creationId xmlns:a16="http://schemas.microsoft.com/office/drawing/2014/main" id="{26487F50-2592-8B70-7669-AB65853ACD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1106" y="4721840"/>
            <a:ext cx="457704" cy="457704"/>
          </a:xfrm>
          <a:prstGeom prst="rect">
            <a:avLst/>
          </a:prstGeom>
        </p:spPr>
      </p:pic>
      <p:pic>
        <p:nvPicPr>
          <p:cNvPr id="28" name="그림 27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B3527CB0-878C-C967-69E6-F0AA73C253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20" y="6326286"/>
            <a:ext cx="457686" cy="4576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0CAEA1-EE64-DEF9-9148-C6914150004E}"/>
              </a:ext>
            </a:extLst>
          </p:cNvPr>
          <p:cNvSpPr/>
          <p:nvPr/>
        </p:nvSpPr>
        <p:spPr>
          <a:xfrm>
            <a:off x="2311106" y="4573994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9">
            <a:extLst>
              <a:ext uri="{FF2B5EF4-FFF2-40B4-BE49-F238E27FC236}">
                <a16:creationId xmlns:a16="http://schemas.microsoft.com/office/drawing/2014/main" id="{03084CBF-0919-4E1D-BC09-C93B2B88F73E}"/>
              </a:ext>
            </a:extLst>
          </p:cNvPr>
          <p:cNvSpPr txBox="1">
            <a:spLocks/>
          </p:cNvSpPr>
          <p:nvPr/>
        </p:nvSpPr>
        <p:spPr>
          <a:xfrm>
            <a:off x="2686110" y="4783766"/>
            <a:ext cx="4333033" cy="738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충돌처리가 일어나지 않는다면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중력가속도 생성 </a:t>
            </a:r>
            <a:r>
              <a:rPr lang="en-US" altLang="ko-KR" sz="1600" dirty="0"/>
              <a:t>X</a:t>
            </a:r>
          </a:p>
        </p:txBody>
      </p:sp>
      <p:pic>
        <p:nvPicPr>
          <p:cNvPr id="31" name="Picture 2" descr="핸드폰 Png 이미지 - Freepik에서 무료 다운로드">
            <a:extLst>
              <a:ext uri="{FF2B5EF4-FFF2-40B4-BE49-F238E27FC236}">
                <a16:creationId xmlns:a16="http://schemas.microsoft.com/office/drawing/2014/main" id="{CC8C0A08-4CD0-9569-DE26-16A3F57D3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69" b="91534" l="9585" r="89617">
                        <a14:foregroundMark x1="34665" y1="9265" x2="34665" y2="9265"/>
                        <a14:foregroundMark x1="35623" y1="8307" x2="56709" y2="8147"/>
                        <a14:foregroundMark x1="61981" y1="7029" x2="61981" y2="7029"/>
                        <a14:foregroundMark x1="53035" y1="52556" x2="53035" y2="52556"/>
                        <a14:foregroundMark x1="36581" y1="91534" x2="36581" y2="91534"/>
                        <a14:foregroundMark x1="39137" y1="19329" x2="46965" y2="76997"/>
                        <a14:foregroundMark x1="46965" y1="76997" x2="60863" y2="57987"/>
                        <a14:foregroundMark x1="60863" y1="57987" x2="56709" y2="23642"/>
                        <a14:foregroundMark x1="56709" y1="23642" x2="49681" y2="67252"/>
                        <a14:foregroundMark x1="49681" y1="67252" x2="53355" y2="34505"/>
                        <a14:foregroundMark x1="53355" y1="34505" x2="46006" y2="70447"/>
                        <a14:foregroundMark x1="46006" y1="70447" x2="40735" y2="31310"/>
                        <a14:foregroundMark x1="40735" y1="31310" x2="43930" y2="61182"/>
                        <a14:foregroundMark x1="43930" y1="61182" x2="37220" y2="47284"/>
                        <a14:foregroundMark x1="37220" y1="47284" x2="43610" y2="62300"/>
                        <a14:foregroundMark x1="43610" y1="62300" x2="49840" y2="40895"/>
                        <a14:foregroundMark x1="30351" y1="9105" x2="30351" y2="9105"/>
                        <a14:foregroundMark x1="44569" y1="6869" x2="44569" y2="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9" t="2378" r="26544" b="3674"/>
          <a:stretch/>
        </p:blipFill>
        <p:spPr bwMode="auto">
          <a:xfrm>
            <a:off x="6459641" y="3393608"/>
            <a:ext cx="1751179" cy="355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7CAD6C64-83F2-7F1D-04A0-8B6EFF641D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64" y="6228394"/>
            <a:ext cx="421069" cy="555578"/>
          </a:xfrm>
          <a:prstGeom prst="rect">
            <a:avLst/>
          </a:prstGeom>
        </p:spPr>
      </p:pic>
      <p:pic>
        <p:nvPicPr>
          <p:cNvPr id="33" name="그림 32" descr="디자인이(가) 표시된 사진&#10;&#10;자동 생성된 설명">
            <a:extLst>
              <a:ext uri="{FF2B5EF4-FFF2-40B4-BE49-F238E27FC236}">
                <a16:creationId xmlns:a16="http://schemas.microsoft.com/office/drawing/2014/main" id="{F6FED13C-2260-98A1-002A-68D806F8CC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25970" y="4721840"/>
            <a:ext cx="457704" cy="457704"/>
          </a:xfrm>
          <a:prstGeom prst="rect">
            <a:avLst/>
          </a:prstGeom>
        </p:spPr>
      </p:pic>
      <p:pic>
        <p:nvPicPr>
          <p:cNvPr id="38" name="그림 37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8CA4552E-6DDD-68EB-1D2E-6157A36D6D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108" y="6326286"/>
            <a:ext cx="457686" cy="45768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E315F5-1D2A-7C6D-524C-B8730786FB3F}"/>
              </a:ext>
            </a:extLst>
          </p:cNvPr>
          <p:cNvSpPr/>
          <p:nvPr/>
        </p:nvSpPr>
        <p:spPr>
          <a:xfrm>
            <a:off x="7615333" y="4573994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내용 개체 틀 9">
            <a:extLst>
              <a:ext uri="{FF2B5EF4-FFF2-40B4-BE49-F238E27FC236}">
                <a16:creationId xmlns:a16="http://schemas.microsoft.com/office/drawing/2014/main" id="{B98312EB-C598-4F8D-FDBF-D96C8C5C6C7E}"/>
              </a:ext>
            </a:extLst>
          </p:cNvPr>
          <p:cNvSpPr txBox="1">
            <a:spLocks/>
          </p:cNvSpPr>
          <p:nvPr/>
        </p:nvSpPr>
        <p:spPr>
          <a:xfrm>
            <a:off x="7858967" y="4708338"/>
            <a:ext cx="4333033" cy="1208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발생시점에서 중력가속도 발생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벽과 충돌할 경우 반대 각도로 이동하는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중력가속도 발생</a:t>
            </a:r>
            <a:endParaRPr lang="en-US" altLang="ko-KR" sz="16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8E10A39-0FEE-07B4-0AF9-7B3957DFEB56}"/>
              </a:ext>
            </a:extLst>
          </p:cNvPr>
          <p:cNvCxnSpPr>
            <a:cxnSpLocks/>
          </p:cNvCxnSpPr>
          <p:nvPr/>
        </p:nvCxnSpPr>
        <p:spPr>
          <a:xfrm flipH="1" flipV="1">
            <a:off x="7576111" y="430282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C62CC86-18AD-A25D-51B2-31121427F55A}"/>
              </a:ext>
            </a:extLst>
          </p:cNvPr>
          <p:cNvCxnSpPr>
            <a:cxnSpLocks/>
          </p:cNvCxnSpPr>
          <p:nvPr/>
        </p:nvCxnSpPr>
        <p:spPr>
          <a:xfrm flipH="1" flipV="1">
            <a:off x="7194264" y="383934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18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52F9-34B1-FD24-9D30-4251F3EF6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4ED5343-B8AC-AE84-FC55-CDC3ED2A6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307512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/>
              <a:t>시스템구조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BC2E68B-9766-AE1D-F138-C600E8A173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C45214AC-F8C1-FEA3-25CF-D10509A446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6B31E0B1-2338-7C85-9E40-50EAB1C268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E1D71176-B9E4-9805-CEB7-DC8CA65843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8D27F4B6-F030-21AE-1887-E0D51718A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802867CC-EB7D-E663-AD6D-3758ABB15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F0D80-0DEB-3E02-C342-8B67E7C393B8}"/>
              </a:ext>
            </a:extLst>
          </p:cNvPr>
          <p:cNvSpPr/>
          <p:nvPr/>
        </p:nvSpPr>
        <p:spPr>
          <a:xfrm>
            <a:off x="6680200" y="1518445"/>
            <a:ext cx="5054600" cy="1840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C1CBFFB5-340C-562B-C914-0486F6E770E4}"/>
              </a:ext>
            </a:extLst>
          </p:cNvPr>
          <p:cNvSpPr/>
          <p:nvPr/>
        </p:nvSpPr>
        <p:spPr>
          <a:xfrm>
            <a:off x="6819900" y="179439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UI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화면</a:t>
            </a: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0110FE0D-A966-A202-76B5-EF209C027663}"/>
              </a:ext>
            </a:extLst>
          </p:cNvPr>
          <p:cNvSpPr/>
          <p:nvPr/>
        </p:nvSpPr>
        <p:spPr>
          <a:xfrm>
            <a:off x="6819900" y="2611695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유저의 행동</a:t>
            </a: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FC0EDD88-7434-940A-F51A-A598C692FE66}"/>
              </a:ext>
            </a:extLst>
          </p:cNvPr>
          <p:cNvSpPr/>
          <p:nvPr/>
        </p:nvSpPr>
        <p:spPr>
          <a:xfrm>
            <a:off x="8466803" y="1792278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결과</a:t>
            </a: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FE56BF16-2F9A-FDD2-45A8-89BBE6B4A33F}"/>
              </a:ext>
            </a:extLst>
          </p:cNvPr>
          <p:cNvSpPr/>
          <p:nvPr/>
        </p:nvSpPr>
        <p:spPr>
          <a:xfrm>
            <a:off x="8466803" y="2611695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상태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FCABF9C-4F21-5B47-B7AA-C88612510E07}"/>
              </a:ext>
            </a:extLst>
          </p:cNvPr>
          <p:cNvCxnSpPr/>
          <p:nvPr/>
        </p:nvCxnSpPr>
        <p:spPr>
          <a:xfrm>
            <a:off x="9929032" y="1981200"/>
            <a:ext cx="802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D865D6-E00A-7ADC-A6DE-896AEA801982}"/>
              </a:ext>
            </a:extLst>
          </p:cNvPr>
          <p:cNvCxnSpPr/>
          <p:nvPr/>
        </p:nvCxnSpPr>
        <p:spPr>
          <a:xfrm>
            <a:off x="9929032" y="2514878"/>
            <a:ext cx="80255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39F4C87-2E5F-021F-75AE-BB2BFDDCBE86}"/>
              </a:ext>
            </a:extLst>
          </p:cNvPr>
          <p:cNvCxnSpPr/>
          <p:nvPr/>
        </p:nvCxnSpPr>
        <p:spPr>
          <a:xfrm>
            <a:off x="9929032" y="3048555"/>
            <a:ext cx="80255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341732-1F45-D8CA-E3EC-C78041E7C5F1}"/>
              </a:ext>
            </a:extLst>
          </p:cNvPr>
          <p:cNvSpPr txBox="1"/>
          <p:nvPr/>
        </p:nvSpPr>
        <p:spPr>
          <a:xfrm>
            <a:off x="10813320" y="1827311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상시루트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EC35D2-0C63-F850-DAA9-7AB1466BDE77}"/>
              </a:ext>
            </a:extLst>
          </p:cNvPr>
          <p:cNvSpPr txBox="1"/>
          <p:nvPr/>
        </p:nvSpPr>
        <p:spPr>
          <a:xfrm>
            <a:off x="10813320" y="2360989"/>
            <a:ext cx="106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KCC-한빛" panose="02030503000000000000" pitchFamily="18" charset="-127"/>
                <a:ea typeface="KCC-한빛" panose="02030503000000000000" pitchFamily="18" charset="-127"/>
              </a:rPr>
              <a:t>조건부루트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BC0-7EAE-BB31-37D2-EFA2D2C32FBD}"/>
              </a:ext>
            </a:extLst>
          </p:cNvPr>
          <p:cNvSpPr txBox="1"/>
          <p:nvPr/>
        </p:nvSpPr>
        <p:spPr>
          <a:xfrm>
            <a:off x="10813320" y="2894667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반복루트</a:t>
            </a: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40C0256F-5CCD-7340-F906-5AA9CEA7A88B}"/>
              </a:ext>
            </a:extLst>
          </p:cNvPr>
          <p:cNvSpPr/>
          <p:nvPr/>
        </p:nvSpPr>
        <p:spPr>
          <a:xfrm>
            <a:off x="685800" y="179439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게임실행</a:t>
            </a: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96056320-5377-FB23-8ED0-B805247E56CD}"/>
              </a:ext>
            </a:extLst>
          </p:cNvPr>
          <p:cNvSpPr/>
          <p:nvPr/>
        </p:nvSpPr>
        <p:spPr>
          <a:xfrm>
            <a:off x="685800" y="285750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새총의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각도변환</a:t>
            </a:r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B5206CFF-B79E-CBD2-771A-87270F944E9C}"/>
              </a:ext>
            </a:extLst>
          </p:cNvPr>
          <p:cNvSpPr/>
          <p:nvPr/>
        </p:nvSpPr>
        <p:spPr>
          <a:xfrm>
            <a:off x="685800" y="3920610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화면터치</a:t>
            </a:r>
          </a:p>
        </p:txBody>
      </p: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9CCB00AD-4182-9AB1-4048-8C428B45B28F}"/>
              </a:ext>
            </a:extLst>
          </p:cNvPr>
          <p:cNvSpPr/>
          <p:nvPr/>
        </p:nvSpPr>
        <p:spPr>
          <a:xfrm>
            <a:off x="685800" y="498372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광물발사</a:t>
            </a: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5E22F386-AB28-8F19-25BC-5A02BA6AF63D}"/>
              </a:ext>
            </a:extLst>
          </p:cNvPr>
          <p:cNvSpPr/>
          <p:nvPr/>
        </p:nvSpPr>
        <p:spPr>
          <a:xfrm>
            <a:off x="9482479" y="4983719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조정한 위치에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 배치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01C1D21-F566-CA29-4C7C-8078A02FF491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1310353" y="236589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EC2093E-93C9-E235-D497-7ACA260DACB2}"/>
              </a:ext>
            </a:extLst>
          </p:cNvPr>
          <p:cNvCxnSpPr/>
          <p:nvPr/>
        </p:nvCxnSpPr>
        <p:spPr>
          <a:xfrm>
            <a:off x="1310353" y="342900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EBD2A92-A6DE-1EFF-44DA-D97237F4F9F7}"/>
              </a:ext>
            </a:extLst>
          </p:cNvPr>
          <p:cNvCxnSpPr/>
          <p:nvPr/>
        </p:nvCxnSpPr>
        <p:spPr>
          <a:xfrm>
            <a:off x="1310353" y="449211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43A715A-A727-7091-0720-3E98F5269DCB}"/>
              </a:ext>
            </a:extLst>
          </p:cNvPr>
          <p:cNvSpPr/>
          <p:nvPr/>
        </p:nvSpPr>
        <p:spPr>
          <a:xfrm>
            <a:off x="2440172" y="392061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오브젝트와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</a:t>
            </a:r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7DDD7790-BBE2-772C-7B19-979A138B6110}"/>
              </a:ext>
            </a:extLst>
          </p:cNvPr>
          <p:cNvSpPr/>
          <p:nvPr/>
        </p:nvSpPr>
        <p:spPr>
          <a:xfrm>
            <a:off x="2440172" y="498372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벽과 충돌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173EC7E-507A-3CAE-2D0B-7CD93EAF1DC9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1934906" y="5269470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2" name="순서도: 처리 1031">
            <a:extLst>
              <a:ext uri="{FF2B5EF4-FFF2-40B4-BE49-F238E27FC236}">
                <a16:creationId xmlns:a16="http://schemas.microsoft.com/office/drawing/2014/main" id="{3AC704F6-B9D8-DB98-C293-B0029C857D6A}"/>
              </a:ext>
            </a:extLst>
          </p:cNvPr>
          <p:cNvSpPr/>
          <p:nvPr/>
        </p:nvSpPr>
        <p:spPr>
          <a:xfrm>
            <a:off x="2440172" y="60468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충돌하지 않음</a:t>
            </a:r>
          </a:p>
        </p:txBody>
      </p:sp>
      <p:cxnSp>
        <p:nvCxnSpPr>
          <p:cNvPr id="1034" name="연결선: 꺾임 1033">
            <a:extLst>
              <a:ext uri="{FF2B5EF4-FFF2-40B4-BE49-F238E27FC236}">
                <a16:creationId xmlns:a16="http://schemas.microsoft.com/office/drawing/2014/main" id="{8161ACD5-9FC7-55F6-AF45-87390A42FAEA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 flipV="1">
            <a:off x="1934906" y="4206360"/>
            <a:ext cx="505266" cy="1063110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6" name="연결선: 꺾임 1035">
            <a:extLst>
              <a:ext uri="{FF2B5EF4-FFF2-40B4-BE49-F238E27FC236}">
                <a16:creationId xmlns:a16="http://schemas.microsoft.com/office/drawing/2014/main" id="{46B53752-1F82-FFCD-8F1D-5E54DF700B82}"/>
              </a:ext>
            </a:extLst>
          </p:cNvPr>
          <p:cNvCxnSpPr>
            <a:endCxn id="1032" idx="1"/>
          </p:cNvCxnSpPr>
          <p:nvPr/>
        </p:nvCxnSpPr>
        <p:spPr>
          <a:xfrm rot="16200000" flipH="1">
            <a:off x="1782300" y="5674708"/>
            <a:ext cx="1063110" cy="25263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8" name="순서도: 처리 1037">
            <a:extLst>
              <a:ext uri="{FF2B5EF4-FFF2-40B4-BE49-F238E27FC236}">
                <a16:creationId xmlns:a16="http://schemas.microsoft.com/office/drawing/2014/main" id="{C5E850DC-FE37-BF4B-0412-95E9841D27F4}"/>
              </a:ext>
            </a:extLst>
          </p:cNvPr>
          <p:cNvSpPr/>
          <p:nvPr/>
        </p:nvSpPr>
        <p:spPr>
          <a:xfrm>
            <a:off x="4194544" y="498372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중력가속도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추가</a:t>
            </a:r>
          </a:p>
        </p:txBody>
      </p:sp>
      <p:cxnSp>
        <p:nvCxnSpPr>
          <p:cNvPr id="1041" name="직선 화살표 연결선 1040">
            <a:extLst>
              <a:ext uri="{FF2B5EF4-FFF2-40B4-BE49-F238E27FC236}">
                <a16:creationId xmlns:a16="http://schemas.microsoft.com/office/drawing/2014/main" id="{7FC85E73-FBB6-FB72-D2D1-8928706ACCCC}"/>
              </a:ext>
            </a:extLst>
          </p:cNvPr>
          <p:cNvCxnSpPr>
            <a:cxnSpLocks/>
          </p:cNvCxnSpPr>
          <p:nvPr/>
        </p:nvCxnSpPr>
        <p:spPr>
          <a:xfrm>
            <a:off x="3689279" y="5303296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19703620-5561-7146-DD64-AA3591572391}"/>
              </a:ext>
            </a:extLst>
          </p:cNvPr>
          <p:cNvCxnSpPr>
            <a:cxnSpLocks/>
          </p:cNvCxnSpPr>
          <p:nvPr/>
        </p:nvCxnSpPr>
        <p:spPr>
          <a:xfrm>
            <a:off x="5443650" y="5303296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5" name="순서도: 처리 1044">
            <a:extLst>
              <a:ext uri="{FF2B5EF4-FFF2-40B4-BE49-F238E27FC236}">
                <a16:creationId xmlns:a16="http://schemas.microsoft.com/office/drawing/2014/main" id="{7946F51A-1E9F-91AA-7860-2EAFA28949E0}"/>
              </a:ext>
            </a:extLst>
          </p:cNvPr>
          <p:cNvSpPr/>
          <p:nvPr/>
        </p:nvSpPr>
        <p:spPr>
          <a:xfrm>
            <a:off x="5948916" y="498372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반대각도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계산</a:t>
            </a:r>
          </a:p>
        </p:txBody>
      </p:sp>
      <p:sp>
        <p:nvSpPr>
          <p:cNvPr id="1047" name="순서도: 처리 1046">
            <a:extLst>
              <a:ext uri="{FF2B5EF4-FFF2-40B4-BE49-F238E27FC236}">
                <a16:creationId xmlns:a16="http://schemas.microsoft.com/office/drawing/2014/main" id="{CBB35591-9678-B905-1B88-C449DDD0C752}"/>
              </a:ext>
            </a:extLst>
          </p:cNvPr>
          <p:cNvSpPr/>
          <p:nvPr/>
        </p:nvSpPr>
        <p:spPr>
          <a:xfrm>
            <a:off x="7703288" y="498372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반대각도로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각도 변경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34C6B9F8-F82E-AC20-AAAF-0E27338B42A7}"/>
              </a:ext>
            </a:extLst>
          </p:cNvPr>
          <p:cNvCxnSpPr>
            <a:cxnSpLocks/>
          </p:cNvCxnSpPr>
          <p:nvPr/>
        </p:nvCxnSpPr>
        <p:spPr>
          <a:xfrm>
            <a:off x="7199684" y="5303296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234AEF5E-1022-30B5-0F3D-1BF67199225D}"/>
              </a:ext>
            </a:extLst>
          </p:cNvPr>
          <p:cNvCxnSpPr>
            <a:cxnSpLocks/>
          </p:cNvCxnSpPr>
          <p:nvPr/>
        </p:nvCxnSpPr>
        <p:spPr>
          <a:xfrm>
            <a:off x="3689279" y="4206360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3" name="순서도: 처리 1052">
            <a:extLst>
              <a:ext uri="{FF2B5EF4-FFF2-40B4-BE49-F238E27FC236}">
                <a16:creationId xmlns:a16="http://schemas.microsoft.com/office/drawing/2014/main" id="{E492ECAA-5EA7-F035-990D-F08E6E9FBB31}"/>
              </a:ext>
            </a:extLst>
          </p:cNvPr>
          <p:cNvSpPr/>
          <p:nvPr/>
        </p:nvSpPr>
        <p:spPr>
          <a:xfrm>
            <a:off x="4194544" y="392061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중력가속도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추가</a:t>
            </a: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6AFCE916-599A-59C4-F868-146859A6DFB8}"/>
              </a:ext>
            </a:extLst>
          </p:cNvPr>
          <p:cNvCxnSpPr>
            <a:cxnSpLocks/>
          </p:cNvCxnSpPr>
          <p:nvPr/>
        </p:nvCxnSpPr>
        <p:spPr>
          <a:xfrm>
            <a:off x="5443650" y="4206360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5" name="순서도: 처리 1054">
            <a:extLst>
              <a:ext uri="{FF2B5EF4-FFF2-40B4-BE49-F238E27FC236}">
                <a16:creationId xmlns:a16="http://schemas.microsoft.com/office/drawing/2014/main" id="{A04D7796-5FF1-BFD1-17D8-5F4710CC9288}"/>
              </a:ext>
            </a:extLst>
          </p:cNvPr>
          <p:cNvSpPr/>
          <p:nvPr/>
        </p:nvSpPr>
        <p:spPr>
          <a:xfrm>
            <a:off x="5948915" y="392061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단계상승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조건 확인</a:t>
            </a:r>
          </a:p>
        </p:txBody>
      </p:sp>
      <p:cxnSp>
        <p:nvCxnSpPr>
          <p:cNvPr id="1056" name="직선 화살표 연결선 1055">
            <a:extLst>
              <a:ext uri="{FF2B5EF4-FFF2-40B4-BE49-F238E27FC236}">
                <a16:creationId xmlns:a16="http://schemas.microsoft.com/office/drawing/2014/main" id="{84971154-0C64-786E-8B69-8F2356ADBECB}"/>
              </a:ext>
            </a:extLst>
          </p:cNvPr>
          <p:cNvCxnSpPr>
            <a:cxnSpLocks/>
          </p:cNvCxnSpPr>
          <p:nvPr/>
        </p:nvCxnSpPr>
        <p:spPr>
          <a:xfrm>
            <a:off x="7198021" y="4206360"/>
            <a:ext cx="50526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8" name="순서도: 처리 1057">
            <a:extLst>
              <a:ext uri="{FF2B5EF4-FFF2-40B4-BE49-F238E27FC236}">
                <a16:creationId xmlns:a16="http://schemas.microsoft.com/office/drawing/2014/main" id="{FCC00032-6978-27A3-857B-CC1B416EABDE}"/>
              </a:ext>
            </a:extLst>
          </p:cNvPr>
          <p:cNvSpPr/>
          <p:nvPr/>
        </p:nvSpPr>
        <p:spPr>
          <a:xfrm>
            <a:off x="7703288" y="3914492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 오브젝트와 결합</a:t>
            </a:r>
          </a:p>
        </p:txBody>
      </p:sp>
      <p:cxnSp>
        <p:nvCxnSpPr>
          <p:cNvPr id="1060" name="직선 화살표 연결선 1059">
            <a:extLst>
              <a:ext uri="{FF2B5EF4-FFF2-40B4-BE49-F238E27FC236}">
                <a16:creationId xmlns:a16="http://schemas.microsoft.com/office/drawing/2014/main" id="{B8FBDA48-6596-55E0-5242-A952F94C4DFB}"/>
              </a:ext>
            </a:extLst>
          </p:cNvPr>
          <p:cNvCxnSpPr>
            <a:cxnSpLocks/>
          </p:cNvCxnSpPr>
          <p:nvPr/>
        </p:nvCxnSpPr>
        <p:spPr>
          <a:xfrm>
            <a:off x="8954867" y="5303296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4" name="연결선: 꺾임 1063">
            <a:extLst>
              <a:ext uri="{FF2B5EF4-FFF2-40B4-BE49-F238E27FC236}">
                <a16:creationId xmlns:a16="http://schemas.microsoft.com/office/drawing/2014/main" id="{6C5CC7FC-BDE3-B226-899C-6EACA24EEF67}"/>
              </a:ext>
            </a:extLst>
          </p:cNvPr>
          <p:cNvCxnSpPr>
            <a:stCxn id="1032" idx="3"/>
            <a:endCxn id="32" idx="2"/>
          </p:cNvCxnSpPr>
          <p:nvPr/>
        </p:nvCxnSpPr>
        <p:spPr>
          <a:xfrm flipV="1">
            <a:off x="3689278" y="5555219"/>
            <a:ext cx="6417754" cy="7773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53C3E647-2E55-2DC2-D9F6-87CD312E9850}"/>
              </a:ext>
            </a:extLst>
          </p:cNvPr>
          <p:cNvCxnSpPr>
            <a:stCxn id="1055" idx="0"/>
            <a:endCxn id="32" idx="0"/>
          </p:cNvCxnSpPr>
          <p:nvPr/>
        </p:nvCxnSpPr>
        <p:spPr>
          <a:xfrm rot="16200000" flipH="1">
            <a:off x="7808695" y="2685382"/>
            <a:ext cx="1063109" cy="3533564"/>
          </a:xfrm>
          <a:prstGeom prst="bentConnector3">
            <a:avLst>
              <a:gd name="adj1" fmla="val -2950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38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F4DC0-7752-8AB4-9065-073B224B0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B6B2142-E11A-9688-EFE0-C25B6AF59B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2" y="1150938"/>
            <a:ext cx="5395395" cy="414699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– </a:t>
            </a:r>
            <a:r>
              <a:rPr lang="ko-KR" altLang="en-US" dirty="0" err="1"/>
              <a:t>플로우차트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3420F89-31E4-B612-4E86-B19B12053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95520F0D-017A-AF8A-72D3-702F714B31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C19918CC-A44A-1958-B105-B2AB5EE4ED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363E06DA-7FB2-84C4-9276-53DB117BDC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5E9D3338-30AC-DD72-E2AC-5EBB111165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474B2B79-82F5-46AC-34B2-A0F8A9779F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F550D882-97D4-AE6C-D694-60AA45E4935E}"/>
              </a:ext>
            </a:extLst>
          </p:cNvPr>
          <p:cNvSpPr/>
          <p:nvPr/>
        </p:nvSpPr>
        <p:spPr>
          <a:xfrm>
            <a:off x="669594" y="2435896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게임화면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 발사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C06F7B-BEE9-9F0A-1367-5F9E2AC84FE7}"/>
              </a:ext>
            </a:extLst>
          </p:cNvPr>
          <p:cNvSpPr/>
          <p:nvPr/>
        </p:nvSpPr>
        <p:spPr>
          <a:xfrm>
            <a:off x="10148631" y="5695164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CA7F49-CF33-870B-8869-8F1FB6A680D2}"/>
              </a:ext>
            </a:extLst>
          </p:cNvPr>
          <p:cNvSpPr/>
          <p:nvPr/>
        </p:nvSpPr>
        <p:spPr>
          <a:xfrm>
            <a:off x="10148631" y="6167036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A08CFA-AB74-13C8-52BB-D688A6B2398B}"/>
              </a:ext>
            </a:extLst>
          </p:cNvPr>
          <p:cNvSpPr txBox="1"/>
          <p:nvPr/>
        </p:nvSpPr>
        <p:spPr>
          <a:xfrm>
            <a:off x="10612252" y="5673920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TRUE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E11837-25AE-C2FA-2BEF-D4ECF754A840}"/>
              </a:ext>
            </a:extLst>
          </p:cNvPr>
          <p:cNvSpPr txBox="1"/>
          <p:nvPr/>
        </p:nvSpPr>
        <p:spPr>
          <a:xfrm>
            <a:off x="10612252" y="6156413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False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37C7AB4C-7117-686F-CF20-77838E412939}"/>
              </a:ext>
            </a:extLst>
          </p:cNvPr>
          <p:cNvSpPr/>
          <p:nvPr/>
        </p:nvSpPr>
        <p:spPr>
          <a:xfrm>
            <a:off x="3277799" y="2188662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광물이 벽에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충돌하였나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2F7A198E-E46C-5C89-830C-F77582C87FCE}"/>
              </a:ext>
            </a:extLst>
          </p:cNvPr>
          <p:cNvSpPr/>
          <p:nvPr/>
        </p:nvSpPr>
        <p:spPr>
          <a:xfrm>
            <a:off x="5886004" y="2188662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광물이 다른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오브젝트와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충돌하였나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24629258-DB90-D4FB-D216-A20F42A472AC}"/>
              </a:ext>
            </a:extLst>
          </p:cNvPr>
          <p:cNvSpPr/>
          <p:nvPr/>
        </p:nvSpPr>
        <p:spPr>
          <a:xfrm>
            <a:off x="3277799" y="3797161"/>
            <a:ext cx="2112297" cy="7112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중력가속도 생성</a:t>
            </a: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3E83C5C5-EE70-CF2F-5D40-BAFAF259F432}"/>
              </a:ext>
            </a:extLst>
          </p:cNvPr>
          <p:cNvSpPr/>
          <p:nvPr/>
        </p:nvSpPr>
        <p:spPr>
          <a:xfrm>
            <a:off x="8488486" y="2188662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같은 단계의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오브젝트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인가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9" name="순서도: 문서 8">
            <a:extLst>
              <a:ext uri="{FF2B5EF4-FFF2-40B4-BE49-F238E27FC236}">
                <a16:creationId xmlns:a16="http://schemas.microsoft.com/office/drawing/2014/main" id="{4CEA07E6-38DD-E823-A111-6526EAF958BE}"/>
              </a:ext>
            </a:extLst>
          </p:cNvPr>
          <p:cNvSpPr/>
          <p:nvPr/>
        </p:nvSpPr>
        <p:spPr>
          <a:xfrm>
            <a:off x="3277799" y="4923060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반대각도로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경로변경</a:t>
            </a:r>
          </a:p>
        </p:txBody>
      </p:sp>
      <p:sp>
        <p:nvSpPr>
          <p:cNvPr id="11" name="순서도: 문서 10">
            <a:extLst>
              <a:ext uri="{FF2B5EF4-FFF2-40B4-BE49-F238E27FC236}">
                <a16:creationId xmlns:a16="http://schemas.microsoft.com/office/drawing/2014/main" id="{BE97313A-A7E2-528C-ABC2-7A25137177D6}"/>
              </a:ext>
            </a:extLst>
          </p:cNvPr>
          <p:cNvSpPr/>
          <p:nvPr/>
        </p:nvSpPr>
        <p:spPr>
          <a:xfrm>
            <a:off x="8490903" y="3797161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다음단계로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광물을 변경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FBD5C6F5-A9DD-D5F6-C6AA-576B763AA571}"/>
              </a:ext>
            </a:extLst>
          </p:cNvPr>
          <p:cNvSpPr/>
          <p:nvPr/>
        </p:nvSpPr>
        <p:spPr>
          <a:xfrm>
            <a:off x="5886004" y="4923060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광물배치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6E562D0-E305-80C4-F509-3C3BB8962723}"/>
              </a:ext>
            </a:extLst>
          </p:cNvPr>
          <p:cNvCxnSpPr>
            <a:stCxn id="4" idx="3"/>
            <a:endCxn id="3" idx="1"/>
          </p:cNvCxnSpPr>
          <p:nvPr/>
        </p:nvCxnSpPr>
        <p:spPr>
          <a:xfrm flipV="1">
            <a:off x="2777794" y="2785562"/>
            <a:ext cx="500005" cy="593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D6AD770-0076-3257-5C3C-1E532E6C4BE4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385999" y="2785562"/>
            <a:ext cx="50000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6F9AAB2-2A28-9E7B-E015-A9245E23A855}"/>
              </a:ext>
            </a:extLst>
          </p:cNvPr>
          <p:cNvCxnSpPr/>
          <p:nvPr/>
        </p:nvCxnSpPr>
        <p:spPr>
          <a:xfrm flipV="1">
            <a:off x="7988481" y="2785562"/>
            <a:ext cx="500005" cy="59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76E3F6-1266-2FF3-DA7C-7EBDBF5E0729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4331899" y="3382462"/>
            <a:ext cx="2049" cy="4146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68347DA-8FB2-AC5C-AFB7-D2E504E15E42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4331899" y="4508361"/>
            <a:ext cx="2049" cy="41469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0B4698D-AB4B-955D-0E57-81F9C2098641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5385999" y="5278660"/>
            <a:ext cx="5000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7B31D6-D96D-8FD9-6302-6791B1A771B3}"/>
              </a:ext>
            </a:extLst>
          </p:cNvPr>
          <p:cNvCxnSpPr>
            <a:stCxn id="5" idx="2"/>
            <a:endCxn id="14" idx="0"/>
          </p:cNvCxnSpPr>
          <p:nvPr/>
        </p:nvCxnSpPr>
        <p:spPr>
          <a:xfrm>
            <a:off x="6940104" y="3382462"/>
            <a:ext cx="0" cy="15405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21E1F10-0715-F669-4BDC-E80A1A0FAADC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9542586" y="3382462"/>
            <a:ext cx="2417" cy="41469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5AEBF30-D769-ED11-C855-C09AA6C6067D}"/>
              </a:ext>
            </a:extLst>
          </p:cNvPr>
          <p:cNvCxnSpPr>
            <a:stCxn id="7" idx="3"/>
            <a:endCxn id="14" idx="3"/>
          </p:cNvCxnSpPr>
          <p:nvPr/>
        </p:nvCxnSpPr>
        <p:spPr>
          <a:xfrm flipH="1">
            <a:off x="7994204" y="2785562"/>
            <a:ext cx="2602482" cy="2493098"/>
          </a:xfrm>
          <a:prstGeom prst="bentConnector3">
            <a:avLst>
              <a:gd name="adj1" fmla="val -878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21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C041086-0CA8-C924-C15C-631D05090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랭킹 시스템 </a:t>
            </a:r>
            <a:r>
              <a:rPr lang="en-US" altLang="ko-KR" dirty="0"/>
              <a:t>- </a:t>
            </a:r>
            <a:r>
              <a:rPr lang="ko-KR" altLang="en-US" dirty="0"/>
              <a:t>개요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A6C8ED9-7D8F-DCDF-1141-C3CB106BA3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EB9A4BB5-E9A7-6279-6D33-71CA55A75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2D24E30B-36B3-2365-2C05-C46E167F5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D574FF33-2782-8F49-DB79-E625097215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2B40D4FD-D654-283D-1811-692CD73839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984DCE49-B73D-69BF-23C8-08BDD9772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74F1EAB9-68EC-F88E-EF67-DC08E420484E}"/>
              </a:ext>
            </a:extLst>
          </p:cNvPr>
          <p:cNvSpPr txBox="1">
            <a:spLocks/>
          </p:cNvSpPr>
          <p:nvPr/>
        </p:nvSpPr>
        <p:spPr>
          <a:xfrm>
            <a:off x="580101" y="1687868"/>
            <a:ext cx="8996801" cy="206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랭킹시스템</a:t>
            </a:r>
            <a:r>
              <a:rPr lang="ko-KR" altLang="en-US" sz="2000" dirty="0"/>
              <a:t>은 플레이어 간의 경쟁심리를 자극하여 더 많은 플레이타임을 유도하는 효과를 지닌 시스템이다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400" b="1" dirty="0" err="1"/>
              <a:t>FireBase</a:t>
            </a:r>
            <a:r>
              <a:rPr lang="ko-KR" altLang="en-US" sz="2000" dirty="0"/>
              <a:t>의 데이터 베이스 저장 시스템을 통해 유저의 데이터를 저장하여</a:t>
            </a:r>
            <a:br>
              <a:rPr lang="en-US" altLang="ko-KR" sz="2000" dirty="0"/>
            </a:br>
            <a:r>
              <a:rPr lang="en-US" altLang="ko-KR" sz="2000" dirty="0"/>
              <a:t>Unity</a:t>
            </a:r>
            <a:r>
              <a:rPr lang="ko-KR" altLang="en-US" sz="2000" dirty="0"/>
              <a:t>의 코드 내에서 데이터 베이스를 불러와 점수가 높은 순으로 나열하는 </a:t>
            </a:r>
            <a:r>
              <a:rPr lang="ko-KR" altLang="en-US" sz="2000" dirty="0" err="1"/>
              <a:t>방식으로개발진행</a:t>
            </a:r>
            <a:endParaRPr lang="en-US" altLang="ko-KR" sz="2000" dirty="0"/>
          </a:p>
        </p:txBody>
      </p:sp>
      <p:pic>
        <p:nvPicPr>
          <p:cNvPr id="2052" name="Picture 4" descr="죽이고 싶은 과일과 십선…백선…천선… '수박게임' - 네이트뷰">
            <a:extLst>
              <a:ext uri="{FF2B5EF4-FFF2-40B4-BE49-F238E27FC236}">
                <a16:creationId xmlns:a16="http://schemas.microsoft.com/office/drawing/2014/main" id="{6F6EA5C5-786C-FDFC-E29D-E495C810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01" y="3429000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28CC24-1F41-C7CC-2A76-1A90E8B139AF}"/>
              </a:ext>
            </a:extLst>
          </p:cNvPr>
          <p:cNvSpPr/>
          <p:nvPr/>
        </p:nvSpPr>
        <p:spPr>
          <a:xfrm>
            <a:off x="723014" y="4710223"/>
            <a:ext cx="1520456" cy="1793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9">
            <a:extLst>
              <a:ext uri="{FF2B5EF4-FFF2-40B4-BE49-F238E27FC236}">
                <a16:creationId xmlns:a16="http://schemas.microsoft.com/office/drawing/2014/main" id="{A9CD099F-64B6-970A-A8A6-57927019A96D}"/>
              </a:ext>
            </a:extLst>
          </p:cNvPr>
          <p:cNvSpPr txBox="1">
            <a:spLocks/>
          </p:cNvSpPr>
          <p:nvPr/>
        </p:nvSpPr>
        <p:spPr>
          <a:xfrm>
            <a:off x="2212255" y="6504039"/>
            <a:ext cx="2676910" cy="456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수박게임의 랭킹시스템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6ACC54-A3F8-50B0-43D1-A4A743770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12" y="3436421"/>
            <a:ext cx="1544790" cy="3185558"/>
          </a:xfrm>
          <a:prstGeom prst="rect">
            <a:avLst/>
          </a:prstGeom>
        </p:spPr>
      </p:pic>
      <p:sp>
        <p:nvSpPr>
          <p:cNvPr id="11" name="내용 개체 틀 9">
            <a:extLst>
              <a:ext uri="{FF2B5EF4-FFF2-40B4-BE49-F238E27FC236}">
                <a16:creationId xmlns:a16="http://schemas.microsoft.com/office/drawing/2014/main" id="{0134B12C-BADE-9D08-9068-4CF00BD6EDFA}"/>
              </a:ext>
            </a:extLst>
          </p:cNvPr>
          <p:cNvSpPr txBox="1">
            <a:spLocks/>
          </p:cNvSpPr>
          <p:nvPr/>
        </p:nvSpPr>
        <p:spPr>
          <a:xfrm>
            <a:off x="7587352" y="6386405"/>
            <a:ext cx="2676910" cy="456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타 게임의 랭킹시스템</a:t>
            </a:r>
          </a:p>
        </p:txBody>
      </p:sp>
    </p:spTree>
    <p:extLst>
      <p:ext uri="{BB962C8B-B14F-4D97-AF65-F5344CB8AC3E}">
        <p14:creationId xmlns:p14="http://schemas.microsoft.com/office/powerpoint/2010/main" val="415333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21B35-3A18-284F-02BB-543ADCB72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7B84F52-D7D2-7F93-2D48-CAC064340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6830790" cy="498475"/>
          </a:xfrm>
        </p:spPr>
        <p:txBody>
          <a:bodyPr/>
          <a:lstStyle/>
          <a:p>
            <a:r>
              <a:rPr lang="ko-KR" altLang="en-US" dirty="0"/>
              <a:t>랭킹 시스템 </a:t>
            </a:r>
            <a:r>
              <a:rPr lang="en-US" altLang="ko-KR" dirty="0"/>
              <a:t>– </a:t>
            </a:r>
            <a:r>
              <a:rPr lang="ko-KR" altLang="en-US" dirty="0"/>
              <a:t>왜 </a:t>
            </a:r>
            <a:r>
              <a:rPr lang="en-US" altLang="ko-KR" dirty="0" err="1"/>
              <a:t>FireBase</a:t>
            </a:r>
            <a:r>
              <a:rPr lang="ko-KR" altLang="en-US" dirty="0"/>
              <a:t>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844A9BB-F1E2-FDEA-E74F-4A871F468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AB3094B2-AAAD-82B3-C5EB-37D883B1C0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67FCDC61-7FEB-48FC-F36C-D3852D563B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A06DE21B-74C4-E467-8C08-860B00FC7F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E93B5A62-1EA2-141C-60C3-792777DCA0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FE2E7965-3ABA-B44A-D57E-7D3A738AF4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74BBAEA7-3334-426D-CDCB-03D5A573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61" y="1795161"/>
            <a:ext cx="7223052" cy="34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05EED45-2C5C-158E-6B3D-94C27AC1AA04}"/>
              </a:ext>
            </a:extLst>
          </p:cNvPr>
          <p:cNvCxnSpPr/>
          <p:nvPr/>
        </p:nvCxnSpPr>
        <p:spPr>
          <a:xfrm>
            <a:off x="264013" y="5489936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내용 개체 틀 9">
            <a:extLst>
              <a:ext uri="{FF2B5EF4-FFF2-40B4-BE49-F238E27FC236}">
                <a16:creationId xmlns:a16="http://schemas.microsoft.com/office/drawing/2014/main" id="{FA314724-6330-FCB9-8F2A-C5BF3214F6FB}"/>
              </a:ext>
            </a:extLst>
          </p:cNvPr>
          <p:cNvSpPr txBox="1">
            <a:spLocks/>
          </p:cNvSpPr>
          <p:nvPr/>
        </p:nvSpPr>
        <p:spPr>
          <a:xfrm>
            <a:off x="7686713" y="1400175"/>
            <a:ext cx="6496980" cy="3944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000" dirty="0"/>
              <a:t>실시간 데이터처리가 가능하여</a:t>
            </a:r>
            <a:br>
              <a:rPr lang="en-US" altLang="ko-KR" sz="2000" dirty="0"/>
            </a:br>
            <a:r>
              <a:rPr lang="ko-KR" altLang="en-US" sz="2000" dirty="0"/>
              <a:t>유저의 정보 및 실시간 점수 등 </a:t>
            </a:r>
            <a:br>
              <a:rPr lang="en-US" altLang="ko-KR" sz="2000" dirty="0"/>
            </a:br>
            <a:r>
              <a:rPr lang="ko-KR" altLang="en-US" sz="2000" dirty="0"/>
              <a:t>관리하기 용이하다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Unity</a:t>
            </a:r>
            <a:r>
              <a:rPr lang="ko-KR" altLang="en-US" sz="2000" dirty="0"/>
              <a:t>에서 사용이 가능한</a:t>
            </a:r>
            <a:br>
              <a:rPr lang="en-US" altLang="ko-KR" sz="2000" dirty="0"/>
            </a:br>
            <a:r>
              <a:rPr lang="en-US" altLang="ko-KR" sz="2000" dirty="0"/>
              <a:t>API </a:t>
            </a:r>
            <a:r>
              <a:rPr lang="ko-KR" altLang="en-US" sz="2000" dirty="0"/>
              <a:t>및 </a:t>
            </a:r>
            <a:r>
              <a:rPr lang="en-US" altLang="ko-KR" sz="2000" dirty="0"/>
              <a:t>SDK</a:t>
            </a:r>
            <a:r>
              <a:rPr lang="ko-KR" altLang="en-US" sz="2000" dirty="0"/>
              <a:t>를 제공하여 개발에</a:t>
            </a:r>
            <a:br>
              <a:rPr lang="en-US" altLang="ko-KR" sz="2000" dirty="0"/>
            </a:br>
            <a:r>
              <a:rPr lang="ko-KR" altLang="en-US" sz="2000" dirty="0"/>
              <a:t>편리하다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/>
              <a:t>Google </a:t>
            </a:r>
            <a:r>
              <a:rPr lang="ko-KR" altLang="en-US" sz="2000" dirty="0" err="1"/>
              <a:t>시스템중</a:t>
            </a:r>
            <a:r>
              <a:rPr lang="ko-KR" altLang="en-US" sz="2000" dirty="0"/>
              <a:t> 하나이기에</a:t>
            </a:r>
            <a:br>
              <a:rPr lang="en-US" altLang="ko-KR" sz="2000" dirty="0"/>
            </a:br>
            <a:r>
              <a:rPr lang="en-US" altLang="ko-KR" sz="2000" dirty="0"/>
              <a:t>Android </a:t>
            </a:r>
            <a:r>
              <a:rPr lang="ko-KR" altLang="en-US" sz="2000" dirty="0"/>
              <a:t>개발체제에서 </a:t>
            </a:r>
            <a:br>
              <a:rPr lang="en-US" altLang="ko-KR" sz="2000" dirty="0"/>
            </a:br>
            <a:r>
              <a:rPr lang="ko-KR" altLang="en-US" sz="2000" dirty="0"/>
              <a:t>연동이 편리하다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단점 </a:t>
            </a:r>
            <a:r>
              <a:rPr lang="en-US" altLang="ko-KR" sz="2000" dirty="0"/>
              <a:t>: </a:t>
            </a:r>
            <a:r>
              <a:rPr lang="ko-KR" altLang="en-US" sz="2000" dirty="0"/>
              <a:t>초반에는 무료로 사용이 가능하지만</a:t>
            </a:r>
            <a:br>
              <a:rPr lang="en-US" altLang="ko-KR" sz="2000" dirty="0"/>
            </a:br>
            <a:r>
              <a:rPr lang="ko-KR" altLang="en-US" sz="2000" dirty="0"/>
              <a:t>트래픽이 많아지면 비용이 엄청나게 크다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7" name="내용 개체 틀 9">
            <a:extLst>
              <a:ext uri="{FF2B5EF4-FFF2-40B4-BE49-F238E27FC236}">
                <a16:creationId xmlns:a16="http://schemas.microsoft.com/office/drawing/2014/main" id="{3C373857-63A0-ADF5-D314-A948EF9E9262}"/>
              </a:ext>
            </a:extLst>
          </p:cNvPr>
          <p:cNvSpPr txBox="1">
            <a:spLocks/>
          </p:cNvSpPr>
          <p:nvPr/>
        </p:nvSpPr>
        <p:spPr>
          <a:xfrm>
            <a:off x="0" y="5747624"/>
            <a:ext cx="12259542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 err="1"/>
              <a:t>FireBase</a:t>
            </a:r>
            <a:r>
              <a:rPr lang="ko-KR" altLang="en-US" dirty="0"/>
              <a:t>가 </a:t>
            </a:r>
            <a:r>
              <a:rPr lang="ko-KR" altLang="en-US" sz="3200" b="1" dirty="0"/>
              <a:t>기본 서버</a:t>
            </a:r>
            <a:r>
              <a:rPr lang="ko-KR" altLang="en-US" dirty="0"/>
              <a:t>의 역할을 하기에 따로 서버를 구축할 필요가 없다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718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971A4-C1AA-541B-5DFE-2261B7181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46D129C-71C8-10C2-DA24-D54CF35C9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6830790" cy="498475"/>
          </a:xfrm>
        </p:spPr>
        <p:txBody>
          <a:bodyPr/>
          <a:lstStyle/>
          <a:p>
            <a:r>
              <a:rPr lang="ko-KR" altLang="en-US" dirty="0"/>
              <a:t>랭킹 시스템 </a:t>
            </a:r>
            <a:r>
              <a:rPr lang="en-US" altLang="ko-KR" dirty="0"/>
              <a:t>– </a:t>
            </a:r>
            <a:r>
              <a:rPr lang="ko-KR" altLang="en-US" dirty="0"/>
              <a:t>랭킹시스템 구성방안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9A2C5676-D8BB-BF61-D3D9-BA1BE367FA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0EE5DECE-6F07-169A-66BE-01B31C807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4B962B2B-F007-2E3A-064D-F7C3926C9D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BA935670-40EA-7BBB-C7BF-20C2F0D31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4BB65698-3D0C-441E-4950-B75BFE0267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83E8DD09-02F9-2BDD-9173-FDEFDB7E8E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5C1665-F8E9-2B87-11A5-1AADE980F8D2}"/>
              </a:ext>
            </a:extLst>
          </p:cNvPr>
          <p:cNvSpPr/>
          <p:nvPr/>
        </p:nvSpPr>
        <p:spPr>
          <a:xfrm>
            <a:off x="702728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545483E2-10F0-72BF-FD9D-097549B38674}"/>
              </a:ext>
            </a:extLst>
          </p:cNvPr>
          <p:cNvSpPr/>
          <p:nvPr/>
        </p:nvSpPr>
        <p:spPr>
          <a:xfrm>
            <a:off x="1661428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975320-6979-1F27-A876-FDCD57CA140C}"/>
              </a:ext>
            </a:extLst>
          </p:cNvPr>
          <p:cNvSpPr/>
          <p:nvPr/>
        </p:nvSpPr>
        <p:spPr>
          <a:xfrm>
            <a:off x="702729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EB4188E-A7D8-5664-5E35-8A01BE34BE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74" y="4625375"/>
            <a:ext cx="717192" cy="9462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A42F81-DDA2-B866-FEE1-A5446B4EA316}"/>
              </a:ext>
            </a:extLst>
          </p:cNvPr>
          <p:cNvSpPr/>
          <p:nvPr/>
        </p:nvSpPr>
        <p:spPr>
          <a:xfrm>
            <a:off x="702728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A56278-7597-F906-2D95-ED084EE9C375}"/>
              </a:ext>
            </a:extLst>
          </p:cNvPr>
          <p:cNvSpPr/>
          <p:nvPr/>
        </p:nvSpPr>
        <p:spPr>
          <a:xfrm>
            <a:off x="3689598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E783A2-86DE-8765-CC0A-B28253BD69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1665970" y="1772637"/>
            <a:ext cx="279056" cy="245666"/>
          </a:xfrm>
          <a:prstGeom prst="rect">
            <a:avLst/>
          </a:prstGeom>
        </p:spPr>
      </p:pic>
      <p:sp>
        <p:nvSpPr>
          <p:cNvPr id="18" name="내용 개체 틀 9">
            <a:extLst>
              <a:ext uri="{FF2B5EF4-FFF2-40B4-BE49-F238E27FC236}">
                <a16:creationId xmlns:a16="http://schemas.microsoft.com/office/drawing/2014/main" id="{B80A1D9C-9BDF-5B11-B7C9-40F0C0751A42}"/>
              </a:ext>
            </a:extLst>
          </p:cNvPr>
          <p:cNvSpPr txBox="1">
            <a:spLocks/>
          </p:cNvSpPr>
          <p:nvPr/>
        </p:nvSpPr>
        <p:spPr>
          <a:xfrm>
            <a:off x="116630" y="5711107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플레이어가 게임을 플레이하며</a:t>
            </a:r>
            <a:br>
              <a:rPr lang="en-US" altLang="ko-KR" sz="1600" dirty="0"/>
            </a:br>
            <a:r>
              <a:rPr lang="ko-KR" altLang="en-US" sz="1600" dirty="0"/>
              <a:t>점수를 쌓는다</a:t>
            </a:r>
            <a:r>
              <a:rPr lang="en-US" altLang="ko-KR" sz="1600" dirty="0"/>
              <a:t>.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AE285A2-8730-911A-415D-E805DFD5F8B0}"/>
              </a:ext>
            </a:extLst>
          </p:cNvPr>
          <p:cNvSpPr/>
          <p:nvPr/>
        </p:nvSpPr>
        <p:spPr>
          <a:xfrm>
            <a:off x="4056839" y="3226978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내용 개체 틀 9">
            <a:extLst>
              <a:ext uri="{FF2B5EF4-FFF2-40B4-BE49-F238E27FC236}">
                <a16:creationId xmlns:a16="http://schemas.microsoft.com/office/drawing/2014/main" id="{2656E5C4-C28E-2272-B7EE-6682FEE4F406}"/>
              </a:ext>
            </a:extLst>
          </p:cNvPr>
          <p:cNvSpPr txBox="1">
            <a:spLocks/>
          </p:cNvSpPr>
          <p:nvPr/>
        </p:nvSpPr>
        <p:spPr>
          <a:xfrm>
            <a:off x="63753" y="2114326"/>
            <a:ext cx="4333033" cy="203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플레이어 점수 산정 방식</a:t>
            </a:r>
            <a:endParaRPr lang="en-US" altLang="ko-KR" sz="1600" dirty="0"/>
          </a:p>
          <a:p>
            <a:pPr marL="342900" indent="-342900" algn="ctr">
              <a:buAutoNum type="arabicPeriod"/>
            </a:pPr>
            <a:r>
              <a:rPr lang="ko-KR" altLang="en-US" sz="1600" dirty="0"/>
              <a:t>플레이어의 </a:t>
            </a:r>
            <a:r>
              <a:rPr lang="en-US" altLang="ko-KR" sz="1600" dirty="0"/>
              <a:t>“</a:t>
            </a:r>
            <a:r>
              <a:rPr lang="ko-KR" altLang="en-US" sz="1600" dirty="0"/>
              <a:t>현재 점수</a:t>
            </a:r>
            <a:r>
              <a:rPr lang="en-US" altLang="ko-KR" sz="1600" dirty="0"/>
              <a:t>＂</a:t>
            </a:r>
            <a:r>
              <a:rPr lang="ko-KR" altLang="en-US" sz="1600" dirty="0"/>
              <a:t>를 저장할</a:t>
            </a:r>
            <a:br>
              <a:rPr lang="en-US" altLang="ko-KR" sz="1600" dirty="0"/>
            </a:br>
            <a:r>
              <a:rPr lang="ko-KR" altLang="en-US" sz="1600" dirty="0"/>
              <a:t>변수를 생성한다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/>
              <a:t>그 변수에 현재 기록한 점수의 데이터를</a:t>
            </a:r>
            <a:br>
              <a:rPr lang="en-US" altLang="ko-KR" sz="1600" dirty="0"/>
            </a:br>
            <a:r>
              <a:rPr lang="ko-KR" altLang="en-US" sz="1600" dirty="0"/>
              <a:t>저장한다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/>
              <a:t>변수 데이터 값을 </a:t>
            </a:r>
            <a:r>
              <a:rPr lang="en-US" altLang="ko-KR" sz="1600" dirty="0" err="1"/>
              <a:t>To.string</a:t>
            </a:r>
            <a:r>
              <a:rPr lang="ko-KR" altLang="en-US" sz="1600" dirty="0"/>
              <a:t>을 통해</a:t>
            </a:r>
            <a:br>
              <a:rPr lang="en-US" altLang="ko-KR" sz="1600" dirty="0"/>
            </a:br>
            <a:r>
              <a:rPr lang="ko-KR" altLang="en-US" sz="1600" dirty="0"/>
              <a:t>화면 내 </a:t>
            </a:r>
            <a:r>
              <a:rPr lang="en-US" altLang="ko-KR" sz="1600" dirty="0"/>
              <a:t>UI</a:t>
            </a:r>
            <a:r>
              <a:rPr lang="ko-KR" altLang="en-US" sz="1600" dirty="0"/>
              <a:t>에 출력시킨다</a:t>
            </a:r>
            <a:r>
              <a:rPr lang="en-US" altLang="ko-KR" sz="16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27ACB1-6E47-59E2-878F-884614BDEC0E}"/>
              </a:ext>
            </a:extLst>
          </p:cNvPr>
          <p:cNvSpPr/>
          <p:nvPr/>
        </p:nvSpPr>
        <p:spPr>
          <a:xfrm>
            <a:off x="4984028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358B0676-CC37-57CB-3582-E2265AD4D8C8}"/>
              </a:ext>
            </a:extLst>
          </p:cNvPr>
          <p:cNvSpPr/>
          <p:nvPr/>
        </p:nvSpPr>
        <p:spPr>
          <a:xfrm>
            <a:off x="5942728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41AFCC-19F6-18AE-15B1-E78C755831A8}"/>
              </a:ext>
            </a:extLst>
          </p:cNvPr>
          <p:cNvSpPr/>
          <p:nvPr/>
        </p:nvSpPr>
        <p:spPr>
          <a:xfrm>
            <a:off x="4984029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61860861-D229-37D2-8B3A-8B84C71F9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74" y="4625375"/>
            <a:ext cx="717192" cy="946296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9910371-B9C6-7E60-8E51-E67C36C6CF0F}"/>
              </a:ext>
            </a:extLst>
          </p:cNvPr>
          <p:cNvCxnSpPr>
            <a:cxnSpLocks/>
          </p:cNvCxnSpPr>
          <p:nvPr/>
        </p:nvCxnSpPr>
        <p:spPr>
          <a:xfrm flipH="1" flipV="1">
            <a:off x="5961593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75F8504-8ECE-9793-FD24-501E4C15C0CD}"/>
              </a:ext>
            </a:extLst>
          </p:cNvPr>
          <p:cNvSpPr/>
          <p:nvPr/>
        </p:nvSpPr>
        <p:spPr>
          <a:xfrm>
            <a:off x="4984028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B7805F-1E70-2712-F04C-79D9BD916F55}"/>
              </a:ext>
            </a:extLst>
          </p:cNvPr>
          <p:cNvSpPr/>
          <p:nvPr/>
        </p:nvSpPr>
        <p:spPr>
          <a:xfrm>
            <a:off x="7970898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내용 개체 틀 9">
            <a:extLst>
              <a:ext uri="{FF2B5EF4-FFF2-40B4-BE49-F238E27FC236}">
                <a16:creationId xmlns:a16="http://schemas.microsoft.com/office/drawing/2014/main" id="{D9CB9864-4439-2678-A21A-1394FD6C9D53}"/>
              </a:ext>
            </a:extLst>
          </p:cNvPr>
          <p:cNvSpPr txBox="1">
            <a:spLocks/>
          </p:cNvSpPr>
          <p:nvPr/>
        </p:nvSpPr>
        <p:spPr>
          <a:xfrm>
            <a:off x="4449663" y="5619918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플레이어가 더 이상 게임을 진행하지 못하는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상황이 된다면 현재 점수를 출력하며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랭킹 </a:t>
            </a:r>
            <a:r>
              <a:rPr lang="en-US" altLang="ko-KR" sz="1600" dirty="0"/>
              <a:t>UI</a:t>
            </a:r>
            <a:r>
              <a:rPr lang="ko-KR" altLang="en-US" sz="1600" dirty="0"/>
              <a:t>를 출력한다</a:t>
            </a:r>
            <a:r>
              <a:rPr lang="en-US" altLang="ko-KR" sz="1600" dirty="0"/>
              <a:t>.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BDE56FB-0171-3652-757E-858BBF7D7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5166100" y="1810370"/>
            <a:ext cx="1616566" cy="142313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4113F85-AA3A-E991-D715-2E6F73A7A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45000" l="56456" r="951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6295693" y="2653442"/>
            <a:ext cx="1616566" cy="142313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FDCA05B-D435-8F80-A3F4-D5194ABB3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45000" l="56456" r="951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4984027" y="3525532"/>
            <a:ext cx="1616566" cy="1423138"/>
          </a:xfrm>
          <a:prstGeom prst="rect">
            <a:avLst/>
          </a:prstGeom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C5B3A1BC-517A-6B0D-24AB-02FFE74172CD}"/>
              </a:ext>
            </a:extLst>
          </p:cNvPr>
          <p:cNvSpPr/>
          <p:nvPr/>
        </p:nvSpPr>
        <p:spPr>
          <a:xfrm>
            <a:off x="8345974" y="3226978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95A1BD7-EE8C-1664-E881-479D84F87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6508" y="1934012"/>
            <a:ext cx="1467266" cy="2667240"/>
          </a:xfrm>
          <a:prstGeom prst="rect">
            <a:avLst/>
          </a:prstGeom>
        </p:spPr>
      </p:pic>
      <p:sp>
        <p:nvSpPr>
          <p:cNvPr id="56" name="내용 개체 틀 9">
            <a:extLst>
              <a:ext uri="{FF2B5EF4-FFF2-40B4-BE49-F238E27FC236}">
                <a16:creationId xmlns:a16="http://schemas.microsoft.com/office/drawing/2014/main" id="{E28D223F-68D7-5CCA-1AF8-B0E91EE3E4AA}"/>
              </a:ext>
            </a:extLst>
          </p:cNvPr>
          <p:cNvSpPr txBox="1">
            <a:spLocks/>
          </p:cNvSpPr>
          <p:nvPr/>
        </p:nvSpPr>
        <p:spPr>
          <a:xfrm>
            <a:off x="8247112" y="1836396"/>
            <a:ext cx="4333033" cy="5021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플레이어 점수 랭킹 산정 방식</a:t>
            </a:r>
            <a:endParaRPr lang="en-US" altLang="ko-KR" sz="1600" dirty="0"/>
          </a:p>
          <a:p>
            <a:pPr marL="342900" indent="-342900" algn="ctr">
              <a:buAutoNum type="arabicPeriod"/>
            </a:pPr>
            <a:r>
              <a:rPr lang="ko-KR" altLang="en-US" sz="1600" dirty="0"/>
              <a:t>플레이어의 </a:t>
            </a:r>
            <a:r>
              <a:rPr lang="en-US" altLang="ko-KR" sz="1600" dirty="0"/>
              <a:t>“</a:t>
            </a:r>
            <a:r>
              <a:rPr lang="ko-KR" altLang="en-US" sz="1600" dirty="0"/>
              <a:t>최고 점수</a:t>
            </a:r>
            <a:r>
              <a:rPr lang="en-US" altLang="ko-KR" sz="1600" dirty="0"/>
              <a:t>”</a:t>
            </a:r>
            <a:r>
              <a:rPr lang="ko-KR" altLang="en-US" sz="1600" dirty="0"/>
              <a:t>를</a:t>
            </a:r>
            <a:br>
              <a:rPr lang="en-US" altLang="ko-KR" sz="1600" dirty="0"/>
            </a:br>
            <a:r>
              <a:rPr lang="ko-KR" altLang="en-US" sz="1600" dirty="0"/>
              <a:t>저장할 변수를 생성한다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/>
              <a:t>그 변수에 플레이어가 기록한</a:t>
            </a:r>
            <a:br>
              <a:rPr lang="en-US" altLang="ko-KR" sz="1600" dirty="0"/>
            </a:br>
            <a:r>
              <a:rPr lang="ko-KR" altLang="en-US" sz="1600" dirty="0"/>
              <a:t>가장 높은 점수의 데이터를 저장한다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/>
              <a:t>만약 </a:t>
            </a:r>
            <a:r>
              <a:rPr lang="en-US" altLang="ko-KR" sz="1600" dirty="0"/>
              <a:t>“</a:t>
            </a:r>
            <a:r>
              <a:rPr lang="ko-KR" altLang="en-US" sz="1600" dirty="0"/>
              <a:t>현재 점수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변수값이</a:t>
            </a: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최고 점수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변수값보다</a:t>
            </a:r>
            <a:r>
              <a:rPr lang="ko-KR" altLang="en-US" sz="1600" dirty="0"/>
              <a:t> 크다면</a:t>
            </a: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현재 점수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변수값을</a:t>
            </a: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최고 점수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변수값에</a:t>
            </a:r>
            <a:r>
              <a:rPr lang="ko-KR" altLang="en-US" sz="1600" dirty="0"/>
              <a:t> 대입한다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en-US" altLang="ko-KR" sz="1600" dirty="0" err="1"/>
              <a:t>FireBase</a:t>
            </a:r>
            <a:r>
              <a:rPr lang="ko-KR" altLang="en-US" sz="1600" dirty="0"/>
              <a:t>내 에서 저장하는</a:t>
            </a:r>
            <a:br>
              <a:rPr lang="en-US" altLang="ko-KR" sz="1600" dirty="0"/>
            </a:br>
            <a:r>
              <a:rPr lang="ko-KR" altLang="en-US" sz="1600" dirty="0"/>
              <a:t>유저 데이터를 불러와 그 유저가</a:t>
            </a:r>
            <a:br>
              <a:rPr lang="en-US" altLang="ko-KR" sz="1600" dirty="0"/>
            </a:br>
            <a:r>
              <a:rPr lang="ko-KR" altLang="en-US" sz="1600" dirty="0"/>
              <a:t>기록한 최고 점수를 가져온다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/>
              <a:t>기록된 점수의 순서대로</a:t>
            </a: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내림차순</a:t>
            </a:r>
            <a:r>
              <a:rPr lang="en-US" altLang="ko-KR" sz="1600" dirty="0"/>
              <a:t>”</a:t>
            </a:r>
            <a:r>
              <a:rPr lang="ko-KR" altLang="en-US" sz="1600" dirty="0"/>
              <a:t>으로 정렬한다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8308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BF59-9071-0217-699E-7F086B68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9D2A7FE-3465-3F68-88FF-017591F83C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307512" cy="498475"/>
          </a:xfrm>
        </p:spPr>
        <p:txBody>
          <a:bodyPr/>
          <a:lstStyle/>
          <a:p>
            <a:r>
              <a:rPr lang="ko-KR" altLang="en-US" dirty="0"/>
              <a:t>랭킹 시스템 </a:t>
            </a:r>
            <a:r>
              <a:rPr lang="en-US" altLang="ko-KR" dirty="0"/>
              <a:t>- </a:t>
            </a:r>
            <a:r>
              <a:rPr lang="ko-KR" altLang="en-US" dirty="0" err="1"/>
              <a:t>플로우차트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8297FC6-A0CD-03E2-74F6-B3D0E08474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38EF88E7-2296-4B34-20F3-F0A44F4A2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36E1F758-15E3-BADC-2333-440261DE14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06960786-2332-2B8D-8DB8-0278D171B3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C03F8436-66B8-6F31-A419-9E8DC59068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B2089024-08F5-81C6-D1B7-1DCD192C28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6237DB6C-E04C-9AD3-5EE5-3EB08ED8BAB4}"/>
              </a:ext>
            </a:extLst>
          </p:cNvPr>
          <p:cNvSpPr/>
          <p:nvPr/>
        </p:nvSpPr>
        <p:spPr>
          <a:xfrm>
            <a:off x="4637862" y="1544347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게임화면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게임종료</a:t>
            </a: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6CFBCC37-E17C-EE31-E7DB-F4AC554CBBB2}"/>
              </a:ext>
            </a:extLst>
          </p:cNvPr>
          <p:cNvSpPr/>
          <p:nvPr/>
        </p:nvSpPr>
        <p:spPr>
          <a:xfrm>
            <a:off x="7229962" y="1303409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현재점수가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내 최고점수</a:t>
            </a:r>
            <a:b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보다 높다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03EEC7BD-D589-CB03-0AD3-4A5A2487A9AE}"/>
              </a:ext>
            </a:extLst>
          </p:cNvPr>
          <p:cNvSpPr/>
          <p:nvPr/>
        </p:nvSpPr>
        <p:spPr>
          <a:xfrm>
            <a:off x="7229962" y="2737058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전체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등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보다 높은가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14" name="순서도: 문서 13">
            <a:extLst>
              <a:ext uri="{FF2B5EF4-FFF2-40B4-BE49-F238E27FC236}">
                <a16:creationId xmlns:a16="http://schemas.microsoft.com/office/drawing/2014/main" id="{C50F1BA8-2C9D-CAF7-C98F-12D63349195D}"/>
              </a:ext>
            </a:extLst>
          </p:cNvPr>
          <p:cNvSpPr/>
          <p:nvPr/>
        </p:nvSpPr>
        <p:spPr>
          <a:xfrm>
            <a:off x="9645961" y="1546970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내 현재 랭킹 및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현재점수 표기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B41AE832-8E58-2D9D-FFB0-9D467A6A8004}"/>
              </a:ext>
            </a:extLst>
          </p:cNvPr>
          <p:cNvSpPr/>
          <p:nvPr/>
        </p:nvSpPr>
        <p:spPr>
          <a:xfrm>
            <a:off x="1807500" y="5845656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게임화면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변경된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랭킹출력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D0F84B-2227-99A3-ADFC-DCCE355166E4}"/>
              </a:ext>
            </a:extLst>
          </p:cNvPr>
          <p:cNvSpPr/>
          <p:nvPr/>
        </p:nvSpPr>
        <p:spPr>
          <a:xfrm>
            <a:off x="2201436" y="3451563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E9A083-3C15-23DA-B710-4DAA1DD0BD5E}"/>
              </a:ext>
            </a:extLst>
          </p:cNvPr>
          <p:cNvSpPr/>
          <p:nvPr/>
        </p:nvSpPr>
        <p:spPr>
          <a:xfrm>
            <a:off x="2201436" y="3923435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725F8C-DD12-D1ED-B34A-8E14C2F7047B}"/>
              </a:ext>
            </a:extLst>
          </p:cNvPr>
          <p:cNvSpPr txBox="1"/>
          <p:nvPr/>
        </p:nvSpPr>
        <p:spPr>
          <a:xfrm>
            <a:off x="2665057" y="3430319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TRUE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C0BD1-4F31-F837-1B8F-85EC03A5309C}"/>
              </a:ext>
            </a:extLst>
          </p:cNvPr>
          <p:cNvSpPr txBox="1"/>
          <p:nvPr/>
        </p:nvSpPr>
        <p:spPr>
          <a:xfrm>
            <a:off x="2665057" y="3912812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False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39" name="순서도: 판단 38">
            <a:extLst>
              <a:ext uri="{FF2B5EF4-FFF2-40B4-BE49-F238E27FC236}">
                <a16:creationId xmlns:a16="http://schemas.microsoft.com/office/drawing/2014/main" id="{2165FD00-9CC0-8F00-9AFC-CFA4C03EE5EF}"/>
              </a:ext>
            </a:extLst>
          </p:cNvPr>
          <p:cNvSpPr/>
          <p:nvPr/>
        </p:nvSpPr>
        <p:spPr>
          <a:xfrm>
            <a:off x="7229962" y="4170707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전체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등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보다 높은가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9C419C81-62D9-0F96-3C6E-42B778536B28}"/>
              </a:ext>
            </a:extLst>
          </p:cNvPr>
          <p:cNvSpPr/>
          <p:nvPr/>
        </p:nvSpPr>
        <p:spPr>
          <a:xfrm>
            <a:off x="7229962" y="5604357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전체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등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보다 높은가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BD54B1F-4F7D-205B-FE58-A3CDC0E9222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6746062" y="1899947"/>
            <a:ext cx="483900" cy="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7CE7886-5DBB-86AB-DB74-58F6B55FE0B7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8284062" y="2497209"/>
            <a:ext cx="0" cy="239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BE6E233-694D-EB26-3E30-2683EE4D4BC7}"/>
              </a:ext>
            </a:extLst>
          </p:cNvPr>
          <p:cNvCxnSpPr/>
          <p:nvPr/>
        </p:nvCxnSpPr>
        <p:spPr>
          <a:xfrm>
            <a:off x="8284062" y="3930858"/>
            <a:ext cx="0" cy="239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1EF8C59-1452-5685-1ABA-8984355A64A7}"/>
              </a:ext>
            </a:extLst>
          </p:cNvPr>
          <p:cNvCxnSpPr/>
          <p:nvPr/>
        </p:nvCxnSpPr>
        <p:spPr>
          <a:xfrm>
            <a:off x="8284062" y="5364508"/>
            <a:ext cx="0" cy="239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731F1C1-29C2-9E66-B8E9-40CADF3EAF82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9338162" y="1900309"/>
            <a:ext cx="307799" cy="2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F1B0C52-F94D-4946-2477-0A8AD7822570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 flipV="1">
            <a:off x="9338162" y="2211152"/>
            <a:ext cx="1361899" cy="112280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순서도: 문서 59">
            <a:extLst>
              <a:ext uri="{FF2B5EF4-FFF2-40B4-BE49-F238E27FC236}">
                <a16:creationId xmlns:a16="http://schemas.microsoft.com/office/drawing/2014/main" id="{489644BC-F8B4-BEE6-D93B-41D780DEBE18}"/>
              </a:ext>
            </a:extLst>
          </p:cNvPr>
          <p:cNvSpPr/>
          <p:nvPr/>
        </p:nvSpPr>
        <p:spPr>
          <a:xfrm>
            <a:off x="9645961" y="4412007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내 현재 점수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유저최고 점수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위로 변경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61" name="순서도: 문서 60">
            <a:extLst>
              <a:ext uri="{FF2B5EF4-FFF2-40B4-BE49-F238E27FC236}">
                <a16:creationId xmlns:a16="http://schemas.microsoft.com/office/drawing/2014/main" id="{EB34C40D-26C3-F550-C76E-8D0A222033D6}"/>
              </a:ext>
            </a:extLst>
          </p:cNvPr>
          <p:cNvSpPr/>
          <p:nvPr/>
        </p:nvSpPr>
        <p:spPr>
          <a:xfrm>
            <a:off x="9645961" y="5845656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내 현재 점수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유저최고점수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위로 변경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62" name="순서도: 문서 61">
            <a:extLst>
              <a:ext uri="{FF2B5EF4-FFF2-40B4-BE49-F238E27FC236}">
                <a16:creationId xmlns:a16="http://schemas.microsoft.com/office/drawing/2014/main" id="{E6C7A140-83C7-1F7F-03A4-4810095F6735}"/>
              </a:ext>
            </a:extLst>
          </p:cNvPr>
          <p:cNvSpPr/>
          <p:nvPr/>
        </p:nvSpPr>
        <p:spPr>
          <a:xfrm>
            <a:off x="4637862" y="5845656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내 현재 점수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유저최고 점수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위로 변경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cxnSp>
        <p:nvCxnSpPr>
          <p:cNvPr id="1026" name="직선 화살표 연결선 1025">
            <a:extLst>
              <a:ext uri="{FF2B5EF4-FFF2-40B4-BE49-F238E27FC236}">
                <a16:creationId xmlns:a16="http://schemas.microsoft.com/office/drawing/2014/main" id="{73578E8C-5145-B698-9091-F88C8C1E19B0}"/>
              </a:ext>
            </a:extLst>
          </p:cNvPr>
          <p:cNvCxnSpPr>
            <a:stCxn id="39" idx="3"/>
            <a:endCxn id="60" idx="1"/>
          </p:cNvCxnSpPr>
          <p:nvPr/>
        </p:nvCxnSpPr>
        <p:spPr>
          <a:xfrm>
            <a:off x="9338162" y="4767607"/>
            <a:ext cx="3077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2A81BE04-FDAC-F0F3-4AF1-0C0FBA6BAEE0}"/>
              </a:ext>
            </a:extLst>
          </p:cNvPr>
          <p:cNvCxnSpPr/>
          <p:nvPr/>
        </p:nvCxnSpPr>
        <p:spPr>
          <a:xfrm>
            <a:off x="9338162" y="6201256"/>
            <a:ext cx="3077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직선 화살표 연결선 1032">
            <a:extLst>
              <a:ext uri="{FF2B5EF4-FFF2-40B4-BE49-F238E27FC236}">
                <a16:creationId xmlns:a16="http://schemas.microsoft.com/office/drawing/2014/main" id="{35CF6B6F-93E2-60A3-51A1-6937965D7029}"/>
              </a:ext>
            </a:extLst>
          </p:cNvPr>
          <p:cNvCxnSpPr>
            <a:stCxn id="40" idx="1"/>
            <a:endCxn id="62" idx="3"/>
          </p:cNvCxnSpPr>
          <p:nvPr/>
        </p:nvCxnSpPr>
        <p:spPr>
          <a:xfrm flipH="1" flipV="1">
            <a:off x="6746062" y="6201256"/>
            <a:ext cx="4839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화살표 연결선 1036">
            <a:extLst>
              <a:ext uri="{FF2B5EF4-FFF2-40B4-BE49-F238E27FC236}">
                <a16:creationId xmlns:a16="http://schemas.microsoft.com/office/drawing/2014/main" id="{0DD98C86-1FAC-4967-8A7D-92776DC52B00}"/>
              </a:ext>
            </a:extLst>
          </p:cNvPr>
          <p:cNvCxnSpPr>
            <a:stCxn id="62" idx="1"/>
            <a:endCxn id="16" idx="3"/>
          </p:cNvCxnSpPr>
          <p:nvPr/>
        </p:nvCxnSpPr>
        <p:spPr>
          <a:xfrm flipH="1">
            <a:off x="3915700" y="6201256"/>
            <a:ext cx="7221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3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40859" y="1902212"/>
            <a:ext cx="2628328" cy="4500562"/>
          </a:xfrm>
          <a:prstGeom prst="rect">
            <a:avLst/>
          </a:prstGeom>
        </p:spPr>
      </p:pic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092434" y="3892967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최고 점수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7513" y="1224990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42533" y="2964470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제목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72406" y="4581459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시작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70158" y="5024637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전체 랭킹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968457" y="2488324"/>
            <a:ext cx="5668558" cy="274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500" b="1">
                <a:solidFill>
                  <a:schemeClr val="tx1"/>
                </a:solidFill>
                <a:ea typeface="KCC-한빛"/>
              </a:rPr>
              <a:t>텍스트 </a:t>
            </a:r>
            <a:r>
              <a:rPr lang="en-US" altLang="ko-KR" sz="2500" b="1">
                <a:solidFill>
                  <a:schemeClr val="tx1"/>
                </a:solidFill>
                <a:ea typeface="KCC-한빛"/>
              </a:rPr>
              <a:t>UI</a:t>
            </a:r>
            <a:r>
              <a:rPr lang="ko-KR" altLang="en-US" sz="2200" b="1">
                <a:solidFill>
                  <a:schemeClr val="tx1"/>
                </a:solidFill>
                <a:ea typeface="KCC-한빛"/>
              </a:rPr>
              <a:t> </a:t>
            </a:r>
            <a:r>
              <a:rPr lang="en-US" altLang="ko-KR" sz="2500" b="1">
                <a:solidFill>
                  <a:schemeClr val="tx1"/>
                </a:solidFill>
                <a:ea typeface="KCC-한빛"/>
              </a:rPr>
              <a:t>:</a:t>
            </a:r>
            <a:r>
              <a:rPr lang="ko-KR" altLang="en-US" sz="2500" b="1">
                <a:solidFill>
                  <a:schemeClr val="tx1"/>
                </a:solidFill>
                <a:ea typeface="KCC-한빛"/>
              </a:rPr>
              <a:t> 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제목 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, 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최고 점수</a:t>
            </a:r>
            <a:endParaRPr lang="ko-KR" altLang="en-US" sz="1700" b="1">
              <a:solidFill>
                <a:srgbClr val="FF0000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2200" b="1">
              <a:solidFill>
                <a:schemeClr val="tx1"/>
              </a:solidFill>
              <a:ea typeface="KCC-한빛"/>
            </a:endParaRPr>
          </a:p>
          <a:p>
            <a:pPr lvl="0">
              <a:defRPr/>
            </a:pPr>
            <a:r>
              <a:rPr lang="ko-KR" altLang="en-US" sz="2500" b="1">
                <a:solidFill>
                  <a:schemeClr val="tx1"/>
                </a:solidFill>
                <a:ea typeface="KCC-한빛"/>
              </a:rPr>
              <a:t>버튼 </a:t>
            </a:r>
            <a:r>
              <a:rPr lang="en-US" altLang="ko-KR" sz="2500" b="1">
                <a:solidFill>
                  <a:schemeClr val="tx1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chemeClr val="tx1"/>
                </a:solidFill>
                <a:ea typeface="KCC-한빛"/>
              </a:rPr>
              <a:t> </a:t>
            </a:r>
            <a:r>
              <a:rPr lang="en-US" altLang="ko-KR" sz="2500" b="1">
                <a:solidFill>
                  <a:schemeClr val="tx1"/>
                </a:solidFill>
                <a:ea typeface="KCC-한빛"/>
              </a:rPr>
              <a:t>:</a:t>
            </a:r>
            <a:r>
              <a:rPr lang="en-US" altLang="ko-KR" sz="2200" b="1">
                <a:solidFill>
                  <a:schemeClr val="tx1"/>
                </a:solidFill>
                <a:ea typeface="KCC-한빛"/>
              </a:rPr>
              <a:t> 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설정창</a:t>
            </a:r>
            <a:r>
              <a:rPr lang="ko-KR" altLang="en-US" sz="2400" b="1">
                <a:solidFill>
                  <a:srgbClr val="FF0000"/>
                </a:solidFill>
                <a:ea typeface="KCC-한빛"/>
              </a:rPr>
              <a:t> </a:t>
            </a:r>
            <a:r>
              <a:rPr lang="en-US" altLang="ko-KR" sz="2400" b="1">
                <a:solidFill>
                  <a:srgbClr val="FF0000"/>
                </a:solidFill>
                <a:ea typeface="KCC-한빛"/>
              </a:rPr>
              <a:t>,</a:t>
            </a:r>
            <a:r>
              <a:rPr lang="ko-KR" altLang="en-US" sz="2400" b="1">
                <a:solidFill>
                  <a:srgbClr val="FF0000"/>
                </a:solidFill>
                <a:ea typeface="KCC-한빛"/>
              </a:rPr>
              <a:t> 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게임 시작 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,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 전체 랭킹</a:t>
            </a:r>
          </a:p>
          <a:p>
            <a:pPr lvl="0">
              <a:defRPr/>
            </a:pPr>
            <a:endParaRPr lang="ko-KR" altLang="en-US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r>
              <a:rPr lang="ko-KR" altLang="en-US" sz="2500" b="1">
                <a:solidFill>
                  <a:schemeClr val="tx1"/>
                </a:solidFill>
                <a:ea typeface="KCC-한빛"/>
              </a:rPr>
              <a:t>현재 배경 상태 </a:t>
            </a:r>
            <a:r>
              <a:rPr lang="en-US" altLang="ko-KR" sz="2500" b="1">
                <a:solidFill>
                  <a:schemeClr val="tx1"/>
                </a:solidFill>
                <a:ea typeface="KCC-한빛"/>
              </a:rPr>
              <a:t>:</a:t>
            </a:r>
            <a:r>
              <a:rPr lang="en-US" altLang="ko-KR" sz="1900" b="1">
                <a:solidFill>
                  <a:schemeClr val="tx1"/>
                </a:solidFill>
                <a:ea typeface="KCC-한빛"/>
              </a:rPr>
              <a:t> 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Scroll 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배경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cxnSp>
        <p:nvCxnSpPr>
          <p:cNvPr id="47" name="화살표 1163"/>
          <p:cNvCxnSpPr>
            <a:stCxn id="33" idx="2"/>
          </p:cNvCxnSpPr>
          <p:nvPr/>
        </p:nvCxnSpPr>
        <p:spPr>
          <a:xfrm rot="16200000" flipH="1">
            <a:off x="3190390" y="1775535"/>
            <a:ext cx="559624" cy="58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화살표 1164"/>
          <p:cNvCxnSpPr/>
          <p:nvPr/>
        </p:nvCxnSpPr>
        <p:spPr>
          <a:xfrm rot="10800000">
            <a:off x="3234087" y="3176673"/>
            <a:ext cx="1059522" cy="130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화살표 1165"/>
          <p:cNvCxnSpPr/>
          <p:nvPr/>
        </p:nvCxnSpPr>
        <p:spPr>
          <a:xfrm rot="10800000">
            <a:off x="3219659" y="4089479"/>
            <a:ext cx="825150" cy="39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화살표 1166"/>
          <p:cNvCxnSpPr/>
          <p:nvPr/>
        </p:nvCxnSpPr>
        <p:spPr>
          <a:xfrm rot="10800000" flipV="1">
            <a:off x="3187788" y="4806304"/>
            <a:ext cx="1108418" cy="13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화살표 1167"/>
          <p:cNvCxnSpPr/>
          <p:nvPr/>
        </p:nvCxnSpPr>
        <p:spPr>
          <a:xfrm rot="10800000" flipV="1">
            <a:off x="3187788" y="5259007"/>
            <a:ext cx="1125220" cy="37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6837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3972945" y="6048572"/>
            <a:ext cx="2112567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링크</a:t>
            </a:r>
          </a:p>
        </p:txBody>
      </p:sp>
      <p:pic>
        <p:nvPicPr>
          <p:cNvPr id="55" name="그림 5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40859" y="1902212"/>
            <a:ext cx="2628328" cy="4500562"/>
          </a:xfrm>
          <a:prstGeom prst="rect">
            <a:avLst/>
          </a:prstGeom>
        </p:spPr>
      </p:pic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18345" y="3091774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최고 점수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04433" y="1916720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제목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34306" y="4190934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시작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32058" y="5272287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전체 랭킹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335053" y="1905986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Righteous-Regular SDF (Tmp)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사용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393888" y="3080237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Righteous-Regular SDF (Tmp)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사용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389955" y="528629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392203" y="419048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879361" y="6062785"/>
            <a:ext cx="5593080" cy="317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저작권 걱정NO [상업용 무료폰트18종] 바로다운로드!</a:t>
            </a:r>
            <a:endParaRPr sz="15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cxnSp>
        <p:nvCxnSpPr>
          <p:cNvPr id="63" name="화살표 62"/>
          <p:cNvCxnSpPr>
            <a:stCxn id="62" idx="3"/>
            <a:endCxn id="61" idx="1"/>
          </p:cNvCxnSpPr>
          <p:nvPr/>
        </p:nvCxnSpPr>
        <p:spPr>
          <a:xfrm flipV="1">
            <a:off x="6085513" y="6221316"/>
            <a:ext cx="793849" cy="4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14090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 구성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 sz="3600"/>
          </a:p>
        </p:txBody>
      </p:sp>
      <p:sp>
        <p:nvSpPr>
          <p:cNvPr id="36" name="직사각형 35"/>
          <p:cNvSpPr/>
          <p:nvPr/>
        </p:nvSpPr>
        <p:spPr>
          <a:xfrm>
            <a:off x="6632895" y="1560216"/>
            <a:ext cx="3672632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메인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53557" y="6407924"/>
            <a:ext cx="1678484" cy="26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가로 </a:t>
            </a:r>
            <a:r>
              <a:rPr lang="en-US" altLang="ko-KR" sz="1200" b="1">
                <a:solidFill>
                  <a:srgbClr val="FF0000"/>
                </a:solidFill>
              </a:rPr>
              <a:t>:</a:t>
            </a:r>
            <a:r>
              <a:rPr lang="ko-KR" altLang="en-US" sz="1200" b="1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1080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75712" y="3982569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55144" y="3174623"/>
            <a:ext cx="2326945" cy="261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게임 제목</a:t>
            </a:r>
            <a:r>
              <a:rPr lang="en-US" altLang="ko-KR" sz="1100" b="1">
                <a:solidFill>
                  <a:srgbClr val="FF0000"/>
                </a:solidFill>
              </a:rPr>
              <a:t> 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400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398355" y="3968933"/>
            <a:ext cx="2022516" cy="258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점수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700 x 200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21735" y="4959025"/>
            <a:ext cx="2619663" cy="258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게임 시작 버튼</a:t>
            </a:r>
            <a:r>
              <a:rPr lang="en-US" altLang="ko-KR" sz="1100" b="1">
                <a:solidFill>
                  <a:srgbClr val="FF0000"/>
                </a:solidFill>
              </a:rPr>
              <a:t> 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87665" y="4961161"/>
            <a:ext cx="2619663" cy="256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전체 랭킹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9319" y="2712611"/>
            <a:ext cx="1531752" cy="124978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36655" y="4962951"/>
            <a:ext cx="1159344" cy="252031"/>
          </a:xfrm>
          <a:prstGeom prst="rect">
            <a:avLst/>
          </a:prstGeom>
        </p:spPr>
      </p:pic>
      <p:pic>
        <p:nvPicPr>
          <p:cNvPr id="67" name="그림 6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512550" y="4974902"/>
            <a:ext cx="1159344" cy="25203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60092" y="3840805"/>
            <a:ext cx="2004233" cy="464860"/>
          </a:xfrm>
          <a:prstGeom prst="rect">
            <a:avLst/>
          </a:prstGeom>
        </p:spPr>
      </p:pic>
      <p:pic>
        <p:nvPicPr>
          <p:cNvPr id="69" name="그림 68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1040859" y="1902212"/>
            <a:ext cx="2628328" cy="4500562"/>
          </a:xfrm>
          <a:prstGeom prst="rect">
            <a:avLst/>
          </a:prstGeom>
        </p:spPr>
      </p:pic>
      <p:sp>
        <p:nvSpPr>
          <p:cNvPr id="70" name="TextBox 49"/>
          <p:cNvSpPr txBox="1"/>
          <p:nvPr/>
        </p:nvSpPr>
        <p:spPr>
          <a:xfrm>
            <a:off x="4799959" y="5989694"/>
            <a:ext cx="6992031" cy="52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900" b="1">
                <a:solidFill>
                  <a:srgbClr val="FF0000"/>
                </a:solidFill>
              </a:rPr>
              <a:t>게임 제목 아직 미정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75483" y="2715720"/>
            <a:ext cx="304826" cy="281964"/>
          </a:xfrm>
          <a:prstGeom prst="rect">
            <a:avLst/>
          </a:prstGeom>
        </p:spPr>
      </p:pic>
      <p:sp>
        <p:nvSpPr>
          <p:cNvPr id="72" name="TextBox 53"/>
          <p:cNvSpPr txBox="1"/>
          <p:nvPr/>
        </p:nvSpPr>
        <p:spPr>
          <a:xfrm>
            <a:off x="8700831" y="2730683"/>
            <a:ext cx="2022516" cy="258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설정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700 x 200</a:t>
            </a:r>
          </a:p>
        </p:txBody>
      </p:sp>
    </p:spTree>
    <p:extLst>
      <p:ext uri="{BB962C8B-B14F-4D97-AF65-F5344CB8AC3E}">
        <p14:creationId xmlns:p14="http://schemas.microsoft.com/office/powerpoint/2010/main" val="83067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아동 미술, 스마일리, 이모티콘, 클립아트이(가) 표시된 사진&#10;&#10;자동 생성된 설명">
            <a:extLst>
              <a:ext uri="{FF2B5EF4-FFF2-40B4-BE49-F238E27FC236}">
                <a16:creationId xmlns:a16="http://schemas.microsoft.com/office/drawing/2014/main" id="{D2C2B359-BEB8-EF36-C7CE-FE9A939216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2" b="9322"/>
          <a:stretch>
            <a:fillRect/>
          </a:stretch>
        </p:blipFill>
        <p:spPr/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A15865C-9202-1CCC-EC32-CCEE68111E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 </a:t>
            </a:r>
            <a:r>
              <a:rPr lang="en-US" altLang="ko-KR" dirty="0"/>
              <a:t>- </a:t>
            </a:r>
            <a:r>
              <a:rPr lang="ko-KR" altLang="en-US" dirty="0"/>
              <a:t>벤치마킹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C822702-F29A-71B7-CF8B-05857B637E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098264A-7FCC-D8F1-28DE-75B07F3ECA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3172796"/>
            <a:ext cx="7812087" cy="3360738"/>
          </a:xfrm>
        </p:spPr>
        <p:txBody>
          <a:bodyPr>
            <a:normAutofit fontScale="92500"/>
          </a:bodyPr>
          <a:lstStyle/>
          <a:p>
            <a:r>
              <a:rPr lang="ko-KR" altLang="en-US" sz="2000" dirty="0"/>
              <a:t>플레이어는 상단 </a:t>
            </a:r>
            <a:r>
              <a:rPr lang="en-US" altLang="ko-KR" sz="2000" dirty="0"/>
              <a:t>UI</a:t>
            </a:r>
            <a:r>
              <a:rPr lang="ko-KR" altLang="en-US" sz="2000" dirty="0"/>
              <a:t>를 통해 좌우로 현재의 과일을 이동시킬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같은 종류의 과일이 </a:t>
            </a:r>
            <a:r>
              <a:rPr lang="ko-KR" altLang="en-US" sz="2000" dirty="0" err="1"/>
              <a:t>만날경우</a:t>
            </a:r>
            <a:r>
              <a:rPr lang="ko-KR" altLang="en-US" sz="2000" dirty="0"/>
              <a:t> 다른 과일로 변경되며 과일의 크기가</a:t>
            </a:r>
            <a:br>
              <a:rPr lang="en-US" altLang="ko-KR" sz="2000" dirty="0"/>
            </a:br>
            <a:r>
              <a:rPr lang="ko-KR" altLang="en-US" sz="2000" dirty="0"/>
              <a:t>커진다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플레이어는 우측의 </a:t>
            </a:r>
            <a:r>
              <a:rPr lang="en-US" altLang="ko-KR" sz="2000" dirty="0"/>
              <a:t>UI</a:t>
            </a:r>
            <a:r>
              <a:rPr lang="ko-KR" altLang="en-US" sz="2000" dirty="0"/>
              <a:t>를 통해 다음 얻을 수 있는 과일을 알 수 있으며</a:t>
            </a:r>
            <a:br>
              <a:rPr lang="en-US" altLang="ko-KR" sz="2000" dirty="0"/>
            </a:br>
            <a:r>
              <a:rPr lang="ko-KR" altLang="en-US" sz="2000" dirty="0"/>
              <a:t>그 정보를 통해 과일을 이동시킬 위치를 정한다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만약 과일이 정해진 데드라인을 넘길 경우 그 즉시 게임이 종료된다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b="1" dirty="0"/>
              <a:t>위 게임에서 착안한 시스템은 서로 일치하는 오브젝트가 </a:t>
            </a:r>
            <a:r>
              <a:rPr lang="ko-KR" altLang="en-US" sz="2000" b="1" dirty="0" err="1"/>
              <a:t>만날경우</a:t>
            </a:r>
            <a:br>
              <a:rPr lang="en-US" altLang="ko-KR" sz="2000" b="1" dirty="0"/>
            </a:br>
            <a:r>
              <a:rPr lang="ko-KR" altLang="en-US" sz="2000" b="1" dirty="0"/>
              <a:t>다른 하나의 오브젝트로 변경되는 것과 데드라인 시스템 착안 </a:t>
            </a:r>
            <a:r>
              <a:rPr lang="ko-KR" altLang="en-US" sz="2000" dirty="0"/>
              <a:t> 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142FC18-3916-2D66-24A7-AEC511D6B1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D8BECA1-1937-A7FB-AA7B-96D561B1A8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947311A-C89E-54BD-434A-BEEDDA6EBB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2FA05ED-24F6-247F-DB4F-2BA328918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54739F6-298B-0B2A-A4CA-3B5133EA7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내용 개체 틀 9">
            <a:extLst>
              <a:ext uri="{FF2B5EF4-FFF2-40B4-BE49-F238E27FC236}">
                <a16:creationId xmlns:a16="http://schemas.microsoft.com/office/drawing/2014/main" id="{62E2756F-9365-D229-C164-78D335946D3B}"/>
              </a:ext>
            </a:extLst>
          </p:cNvPr>
          <p:cNvSpPr txBox="1">
            <a:spLocks/>
          </p:cNvSpPr>
          <p:nvPr/>
        </p:nvSpPr>
        <p:spPr>
          <a:xfrm>
            <a:off x="580103" y="5259990"/>
            <a:ext cx="4699780" cy="4780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게임 이름 </a:t>
            </a:r>
            <a:r>
              <a:rPr lang="en-US" altLang="ko-KR" sz="2000" dirty="0"/>
              <a:t>: [</a:t>
            </a:r>
            <a:r>
              <a:rPr lang="ko-KR" altLang="en-US" sz="2000" dirty="0"/>
              <a:t> 수박게임 </a:t>
            </a:r>
            <a:r>
              <a:rPr lang="en-US" altLang="ko-KR" sz="2000" dirty="0"/>
              <a:t>] </a:t>
            </a:r>
            <a:br>
              <a:rPr lang="en-US" altLang="ko-KR" sz="2000" dirty="0"/>
            </a:br>
            <a:r>
              <a:rPr lang="ko-KR" altLang="en-US" sz="2000" dirty="0"/>
              <a:t>게임장르 </a:t>
            </a:r>
            <a:r>
              <a:rPr lang="en-US" altLang="ko-KR" sz="2000" dirty="0"/>
              <a:t>: </a:t>
            </a:r>
            <a:r>
              <a:rPr lang="ko-KR" altLang="en-US" sz="2000" dirty="0"/>
              <a:t>퍼즐</a:t>
            </a: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026" name="Picture 2" descr="죽이고 싶은 과일과 십선…백선…천선… '수박게임' &lt; 리뷰 &lt; 리뷰 &lt; 기사본문 - 게임어바웃">
            <a:extLst>
              <a:ext uri="{FF2B5EF4-FFF2-40B4-BE49-F238E27FC236}">
                <a16:creationId xmlns:a16="http://schemas.microsoft.com/office/drawing/2014/main" id="{5E5293C6-A98D-8165-27BC-52F66DBF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3" y="1150938"/>
            <a:ext cx="3111686" cy="174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노8리뷰] 수박게임? 이런 게 뭐 그리 어렵다고!">
            <a:extLst>
              <a:ext uri="{FF2B5EF4-FFF2-40B4-BE49-F238E27FC236}">
                <a16:creationId xmlns:a16="http://schemas.microsoft.com/office/drawing/2014/main" id="{55F94EA5-D431-6657-876B-CCF5F126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30" y="1150938"/>
            <a:ext cx="1531700" cy="174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994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설정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50575" y="2872452"/>
            <a:ext cx="2227640" cy="259368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ea typeface="KCC-한빛"/>
              </a:rPr>
              <a:t>사운드 </a:t>
            </a:r>
            <a:r>
              <a:rPr lang="en-US" altLang="ko-KR" sz="1100" b="1">
                <a:ea typeface="KCC-한빛"/>
              </a:rPr>
              <a:t>UI</a:t>
            </a:r>
            <a:r>
              <a:rPr lang="ko-KR" altLang="en-US" sz="1100" b="1">
                <a:ea typeface="KCC-한빛"/>
              </a:rPr>
              <a:t> 클릭    </a:t>
            </a:r>
            <a:r>
              <a:rPr lang="en-US" altLang="ko-KR" sz="1100" b="1">
                <a:ea typeface="KCC-한빛"/>
              </a:rPr>
              <a:t>  </a:t>
            </a:r>
            <a:r>
              <a:rPr lang="ko-KR" altLang="en-US" sz="1100" b="1">
                <a:ea typeface="KCC-한빛"/>
              </a:rPr>
              <a:t>사운드 꺼짐  </a:t>
            </a:r>
          </a:p>
        </p:txBody>
      </p:sp>
      <p:sp>
        <p:nvSpPr>
          <p:cNvPr id="72" name="화살표: 아래쪽 62"/>
          <p:cNvSpPr/>
          <p:nvPr/>
        </p:nvSpPr>
        <p:spPr>
          <a:xfrm rot="16200000">
            <a:off x="1647329" y="3571564"/>
            <a:ext cx="404330" cy="63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3" name="TextBox 1098"/>
          <p:cNvSpPr txBox="1"/>
          <p:nvPr/>
        </p:nvSpPr>
        <p:spPr>
          <a:xfrm>
            <a:off x="418377" y="3727591"/>
            <a:ext cx="2881222" cy="31862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>
                <a:ea typeface="KCC-한빛"/>
              </a:rPr>
              <a:t>메인 화면                설정창 </a:t>
            </a:r>
          </a:p>
        </p:txBody>
      </p:sp>
      <p:sp>
        <p:nvSpPr>
          <p:cNvPr id="74" name="화살표: 아래쪽 62"/>
          <p:cNvSpPr/>
          <p:nvPr/>
        </p:nvSpPr>
        <p:spPr>
          <a:xfrm rot="16111857">
            <a:off x="7392719" y="2904745"/>
            <a:ext cx="201760" cy="1743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5" name="TextBox 1098"/>
          <p:cNvSpPr txBox="1"/>
          <p:nvPr/>
        </p:nvSpPr>
        <p:spPr>
          <a:xfrm>
            <a:off x="6389941" y="3445878"/>
            <a:ext cx="2131174" cy="419367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ea typeface="KCC-한빛"/>
              </a:rPr>
              <a:t>사운드가 꺼진 상태에서  </a:t>
            </a:r>
          </a:p>
          <a:p>
            <a:pPr lvl="0">
              <a:defRPr/>
            </a:pPr>
            <a:r>
              <a:rPr lang="en-US" altLang="ko-KR" sz="1100" b="1">
                <a:ea typeface="KCC-한빛"/>
              </a:rPr>
              <a:t>UI</a:t>
            </a:r>
            <a:r>
              <a:rPr lang="ko-KR" altLang="en-US" sz="1100" b="1">
                <a:ea typeface="KCC-한빛"/>
              </a:rPr>
              <a:t> 클릭       사운드 켜짐  </a:t>
            </a:r>
          </a:p>
        </p:txBody>
      </p:sp>
      <p:sp>
        <p:nvSpPr>
          <p:cNvPr id="76" name="화살표: 아래쪽 62"/>
          <p:cNvSpPr/>
          <p:nvPr/>
        </p:nvSpPr>
        <p:spPr>
          <a:xfrm rot="16111857">
            <a:off x="7049838" y="3691325"/>
            <a:ext cx="133397" cy="1002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7" name="TextBox 1098"/>
          <p:cNvSpPr txBox="1"/>
          <p:nvPr/>
        </p:nvSpPr>
        <p:spPr>
          <a:xfrm>
            <a:off x="6377739" y="4455314"/>
            <a:ext cx="2229051" cy="259368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ea typeface="KCC-한빛"/>
              </a:rPr>
              <a:t>효과음 </a:t>
            </a:r>
            <a:r>
              <a:rPr lang="en-US" altLang="ko-KR" sz="1100" b="1">
                <a:ea typeface="KCC-한빛"/>
              </a:rPr>
              <a:t>UI</a:t>
            </a:r>
            <a:r>
              <a:rPr lang="ko-KR" altLang="en-US" sz="1100" b="1">
                <a:ea typeface="KCC-한빛"/>
              </a:rPr>
              <a:t> 클릭    </a:t>
            </a:r>
            <a:r>
              <a:rPr lang="en-US" altLang="ko-KR" sz="1100" b="1">
                <a:ea typeface="KCC-한빛"/>
              </a:rPr>
              <a:t>  </a:t>
            </a:r>
            <a:r>
              <a:rPr lang="ko-KR" altLang="en-US" sz="1100" b="1">
                <a:ea typeface="KCC-한빛"/>
              </a:rPr>
              <a:t>효과음 꺼짐  </a:t>
            </a:r>
          </a:p>
        </p:txBody>
      </p:sp>
      <p:sp>
        <p:nvSpPr>
          <p:cNvPr id="78" name="화살표: 아래쪽 62"/>
          <p:cNvSpPr/>
          <p:nvPr/>
        </p:nvSpPr>
        <p:spPr>
          <a:xfrm rot="16111857">
            <a:off x="7419884" y="4487608"/>
            <a:ext cx="201760" cy="1743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9" name="TextBox 1098"/>
          <p:cNvSpPr txBox="1"/>
          <p:nvPr/>
        </p:nvSpPr>
        <p:spPr>
          <a:xfrm>
            <a:off x="6417105" y="4971590"/>
            <a:ext cx="2131175" cy="419367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ea typeface="KCC-한빛"/>
              </a:rPr>
              <a:t>효과음이 꺼진 상태에서  </a:t>
            </a:r>
          </a:p>
          <a:p>
            <a:pPr lvl="0">
              <a:defRPr/>
            </a:pPr>
            <a:r>
              <a:rPr lang="en-US" altLang="ko-KR" sz="1100" b="1">
                <a:ea typeface="KCC-한빛"/>
              </a:rPr>
              <a:t>UI</a:t>
            </a:r>
            <a:r>
              <a:rPr lang="ko-KR" altLang="en-US" sz="1100" b="1">
                <a:ea typeface="KCC-한빛"/>
              </a:rPr>
              <a:t> 클릭       효과음 켜짐  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157929" y="1462298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 화면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615322" y="1456669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 화면</a:t>
            </a:r>
            <a:endParaRPr lang="en-US" altLang="ko-KR" sz="1100">
              <a:solidFill>
                <a:schemeClr val="tx1"/>
              </a:solidFill>
              <a:ea typeface="KCC-한빛"/>
            </a:endParaRPr>
          </a:p>
        </p:txBody>
      </p:sp>
      <p:sp>
        <p:nvSpPr>
          <p:cNvPr id="83" name="화살표: 아래쪽 62"/>
          <p:cNvSpPr/>
          <p:nvPr/>
        </p:nvSpPr>
        <p:spPr>
          <a:xfrm rot="16111857">
            <a:off x="7097463" y="5224850"/>
            <a:ext cx="133397" cy="1002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4" name="그림 8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391628" y="1813650"/>
            <a:ext cx="2628328" cy="4500562"/>
          </a:xfrm>
          <a:prstGeom prst="rect">
            <a:avLst/>
          </a:prstGeom>
        </p:spPr>
      </p:pic>
      <p:pic>
        <p:nvPicPr>
          <p:cNvPr id="85" name="그림 8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825638" y="1804391"/>
            <a:ext cx="2628328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61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설정 화면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418537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74218" y="3181903"/>
            <a:ext cx="2321866" cy="254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사운드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58529" y="4053347"/>
            <a:ext cx="2321866" cy="259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효과음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60584" y="4906675"/>
            <a:ext cx="2321866" cy="2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메인 화면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150</a:t>
            </a:r>
          </a:p>
        </p:txBody>
      </p:sp>
      <p:pic>
        <p:nvPicPr>
          <p:cNvPr id="42" name="그림 4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83076" y="1793301"/>
            <a:ext cx="2628328" cy="450056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6662" y="2480837"/>
            <a:ext cx="1971284" cy="3530728"/>
          </a:xfrm>
          <a:prstGeom prst="rect">
            <a:avLst/>
          </a:prstGeom>
        </p:spPr>
      </p:pic>
      <p:pic>
        <p:nvPicPr>
          <p:cNvPr id="45" name="그림 4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735857" y="4947106"/>
            <a:ext cx="900112" cy="180022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766250" y="3187396"/>
            <a:ext cx="900112" cy="252031"/>
          </a:xfrm>
          <a:prstGeom prst="rect">
            <a:avLst/>
          </a:prstGeom>
        </p:spPr>
      </p:pic>
      <p:pic>
        <p:nvPicPr>
          <p:cNvPr id="47" name="그림 46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743974" y="4053916"/>
            <a:ext cx="900112" cy="25203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10682" y="6303149"/>
            <a:ext cx="1678484" cy="26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가로 </a:t>
            </a:r>
            <a:r>
              <a:rPr lang="en-US" altLang="ko-KR" sz="1200" b="1">
                <a:solidFill>
                  <a:srgbClr val="FF0000"/>
                </a:solidFill>
              </a:rPr>
              <a:t>:</a:t>
            </a:r>
            <a:r>
              <a:rPr lang="ko-KR" altLang="en-US" sz="1200" b="1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1080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77263" y="3605068"/>
            <a:ext cx="2326945" cy="261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설정 뒷배경</a:t>
            </a:r>
            <a:r>
              <a:rPr lang="en-US" altLang="ko-KR" sz="1100" b="1">
                <a:solidFill>
                  <a:srgbClr val="FF0000"/>
                </a:solidFill>
              </a:rPr>
              <a:t> 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900 x 1400</a:t>
            </a:r>
          </a:p>
        </p:txBody>
      </p:sp>
      <p:sp>
        <p:nvSpPr>
          <p:cNvPr id="51" name="TextBox 49"/>
          <p:cNvSpPr txBox="1"/>
          <p:nvPr/>
        </p:nvSpPr>
        <p:spPr>
          <a:xfrm>
            <a:off x="6786788" y="4528993"/>
            <a:ext cx="2326945" cy="261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설정 텍스트</a:t>
            </a:r>
            <a:r>
              <a:rPr lang="en-US" altLang="ko-KR" sz="1100" b="1">
                <a:solidFill>
                  <a:srgbClr val="FF0000"/>
                </a:solidFill>
              </a:rPr>
              <a:t> 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300 x 200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632895" y="1560216"/>
            <a:ext cx="3672632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설정창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</p:spTree>
    <p:extLst>
      <p:ext uri="{BB962C8B-B14F-4D97-AF65-F5344CB8AC3E}">
        <p14:creationId xmlns:p14="http://schemas.microsoft.com/office/powerpoint/2010/main" val="7394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53228" y="1927950"/>
            <a:ext cx="2628328" cy="4500562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3972945" y="6048572"/>
            <a:ext cx="2112567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링크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설정 화면 </a:t>
            </a:r>
            <a:r>
              <a:rPr lang="en-US" altLang="ko-KR"/>
              <a:t>UI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18345" y="3091774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배경음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04433" y="1916720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34306" y="4190934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효과음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32058" y="5272287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 화면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351855" y="528629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335053" y="309511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879361" y="6062785"/>
            <a:ext cx="5593080" cy="317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저작권 걱정NO [상업용 무료폰트18종] 바로다운로드!</a:t>
            </a:r>
            <a:endParaRPr sz="15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cxnSp>
        <p:nvCxnSpPr>
          <p:cNvPr id="63" name="화살표 62"/>
          <p:cNvCxnSpPr>
            <a:stCxn id="62" idx="3"/>
            <a:endCxn id="61" idx="1"/>
          </p:cNvCxnSpPr>
          <p:nvPr/>
        </p:nvCxnSpPr>
        <p:spPr>
          <a:xfrm flipV="1">
            <a:off x="6085513" y="6221316"/>
            <a:ext cx="793849" cy="4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316003" y="193306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344578" y="418096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</p:spTree>
    <p:extLst>
      <p:ext uri="{BB962C8B-B14F-4D97-AF65-F5344CB8AC3E}">
        <p14:creationId xmlns:p14="http://schemas.microsoft.com/office/powerpoint/2010/main" val="1675141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설정 세부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87" name="TextBox 1098"/>
          <p:cNvSpPr txBox="1"/>
          <p:nvPr/>
        </p:nvSpPr>
        <p:spPr>
          <a:xfrm>
            <a:off x="730018" y="1824838"/>
            <a:ext cx="2601667" cy="504078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300" b="1">
              <a:ea typeface="KCC-한빛"/>
            </a:endParaRPr>
          </a:p>
          <a:p>
            <a:pPr lvl="0">
              <a:defRPr/>
            </a:pPr>
            <a:endParaRPr lang="ko-KR" altLang="en-US" sz="1300" b="1">
              <a:ea typeface="KCC-한빛"/>
            </a:endParaRPr>
          </a:p>
          <a:p>
            <a:pPr lvl="0">
              <a:defRPr/>
            </a:pPr>
            <a:r>
              <a:rPr lang="en-US" altLang="ko-KR" b="1">
                <a:ea typeface="KCC-한빛"/>
              </a:rPr>
              <a:t>- </a:t>
            </a:r>
            <a:r>
              <a:rPr lang="ko-KR" altLang="en-US" b="1">
                <a:ea typeface="KCC-한빛"/>
              </a:rPr>
              <a:t>설정 </a:t>
            </a:r>
            <a:r>
              <a:rPr lang="en-US" altLang="ko-KR" b="1">
                <a:ea typeface="KCC-한빛"/>
              </a:rPr>
              <a:t>: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b="1">
              <a:ea typeface="KCC-한빛"/>
            </a:endParaRP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r>
              <a:rPr lang="en-US" altLang="ko-KR" b="1">
                <a:ea typeface="KCC-한빛"/>
              </a:rPr>
              <a:t>- </a:t>
            </a:r>
            <a:r>
              <a:rPr lang="ko-KR" altLang="en-US" b="1">
                <a:ea typeface="KCC-한빛"/>
              </a:rPr>
              <a:t>사운드 </a:t>
            </a:r>
            <a:r>
              <a:rPr lang="en-US" altLang="ko-KR" b="1">
                <a:ea typeface="KCC-한빛"/>
              </a:rPr>
              <a:t>:</a:t>
            </a:r>
            <a:r>
              <a:rPr lang="ko-KR" altLang="en-US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</a:p>
          <a:p>
            <a:pPr lvl="0">
              <a:defRPr/>
            </a:pPr>
            <a:r>
              <a:rPr lang="ko-KR" altLang="en-US" sz="1700" b="1">
                <a:solidFill>
                  <a:srgbClr val="FF0000"/>
                </a:solidFill>
                <a:ea typeface="KCC-한빛"/>
              </a:rPr>
              <a:t>초기 상태 </a:t>
            </a:r>
            <a:r>
              <a:rPr lang="en-US" altLang="ko-KR" sz="1700" b="1">
                <a:solidFill>
                  <a:srgbClr val="FF0000"/>
                </a:solidFill>
                <a:ea typeface="KCC-한빛"/>
              </a:rPr>
              <a:t>:</a:t>
            </a:r>
            <a:r>
              <a:rPr lang="ko-KR" altLang="en-US" sz="1700" b="1">
                <a:solidFill>
                  <a:srgbClr val="FF0000"/>
                </a:solidFill>
                <a:ea typeface="KCC-한빛"/>
              </a:rPr>
              <a:t> 사운드 </a:t>
            </a:r>
            <a:r>
              <a:rPr lang="en-US" altLang="ko-KR" sz="1700" b="1">
                <a:solidFill>
                  <a:srgbClr val="FF0000"/>
                </a:solidFill>
                <a:ea typeface="KCC-한빛"/>
              </a:rPr>
              <a:t>ON</a:t>
            </a: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r>
              <a:rPr lang="en-US" altLang="ko-KR" b="1">
                <a:ea typeface="KCC-한빛"/>
              </a:rPr>
              <a:t>- </a:t>
            </a:r>
            <a:r>
              <a:rPr lang="ko-KR" altLang="en-US" b="1">
                <a:ea typeface="KCC-한빛"/>
              </a:rPr>
              <a:t>효과음 </a:t>
            </a:r>
            <a:r>
              <a:rPr lang="en-US" altLang="ko-KR" b="1">
                <a:ea typeface="KCC-한빛"/>
              </a:rPr>
              <a:t>:</a:t>
            </a:r>
            <a:r>
              <a:rPr lang="ko-KR" altLang="en-US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</a:p>
          <a:p>
            <a:pPr lvl="0">
              <a:defRPr/>
            </a:pPr>
            <a:r>
              <a:rPr lang="ko-KR" altLang="en-US" sz="1700" b="1">
                <a:solidFill>
                  <a:srgbClr val="FF0000"/>
                </a:solidFill>
                <a:ea typeface="KCC-한빛"/>
              </a:rPr>
              <a:t>초기 상태 </a:t>
            </a:r>
            <a:r>
              <a:rPr lang="en-US" altLang="ko-KR" sz="1700" b="1">
                <a:solidFill>
                  <a:srgbClr val="FF0000"/>
                </a:solidFill>
                <a:ea typeface="KCC-한빛"/>
              </a:rPr>
              <a:t>:</a:t>
            </a:r>
            <a:r>
              <a:rPr lang="ko-KR" altLang="en-US" sz="1700" b="1">
                <a:solidFill>
                  <a:srgbClr val="FF0000"/>
                </a:solidFill>
                <a:ea typeface="KCC-한빛"/>
              </a:rPr>
              <a:t> 효과음 </a:t>
            </a:r>
            <a:r>
              <a:rPr lang="en-US" altLang="ko-KR" sz="1700" b="1">
                <a:solidFill>
                  <a:srgbClr val="FF0000"/>
                </a:solidFill>
                <a:ea typeface="KCC-한빛"/>
              </a:rPr>
              <a:t>ON</a:t>
            </a: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r>
              <a:rPr lang="en-US" altLang="ko-KR" b="1">
                <a:ea typeface="KCC-한빛"/>
              </a:rPr>
              <a:t>- </a:t>
            </a:r>
            <a:r>
              <a:rPr lang="ko-KR" altLang="en-US" b="1">
                <a:ea typeface="KCC-한빛"/>
              </a:rPr>
              <a:t>메인화면 </a:t>
            </a:r>
            <a:r>
              <a:rPr lang="en-US" altLang="ko-KR" b="1">
                <a:ea typeface="KCC-한빛"/>
              </a:rPr>
              <a:t>:</a:t>
            </a:r>
            <a:r>
              <a:rPr lang="ko-KR" altLang="en-US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1900" b="1">
                <a:ea typeface="KCC-한빛"/>
              </a:rPr>
              <a:t> </a:t>
            </a: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</p:txBody>
      </p:sp>
      <p:sp>
        <p:nvSpPr>
          <p:cNvPr id="88" name="화살표: 아래쪽 62"/>
          <p:cNvSpPr/>
          <p:nvPr/>
        </p:nvSpPr>
        <p:spPr>
          <a:xfrm rot="16200000">
            <a:off x="7198641" y="3633624"/>
            <a:ext cx="635657" cy="7627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4162" y="1054244"/>
            <a:ext cx="609600" cy="609600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148597" y="1456669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 화면</a:t>
            </a:r>
            <a:endParaRPr lang="en-US" altLang="ko-KR" sz="1100">
              <a:solidFill>
                <a:schemeClr val="tx1"/>
              </a:solidFill>
              <a:ea typeface="KCC-한빛"/>
            </a:endParaRPr>
          </a:p>
        </p:txBody>
      </p:sp>
      <p:pic>
        <p:nvPicPr>
          <p:cNvPr id="96" name="그림 9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010753" y="1813650"/>
            <a:ext cx="2628328" cy="4500562"/>
          </a:xfrm>
          <a:prstGeom prst="rect">
            <a:avLst/>
          </a:prstGeom>
        </p:spPr>
      </p:pic>
      <p:pic>
        <p:nvPicPr>
          <p:cNvPr id="97" name="그림 9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358913" y="1804391"/>
            <a:ext cx="2628328" cy="4500562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786147" y="1466194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 화면</a:t>
            </a:r>
            <a:endParaRPr lang="en-US" altLang="ko-KR" sz="1100">
              <a:solidFill>
                <a:schemeClr val="tx1"/>
              </a:solidFill>
              <a:ea typeface="KCC-한빛"/>
            </a:endParaRPr>
          </a:p>
        </p:txBody>
      </p:sp>
    </p:spTree>
    <p:extLst>
      <p:ext uri="{BB962C8B-B14F-4D97-AF65-F5344CB8AC3E}">
        <p14:creationId xmlns:p14="http://schemas.microsoft.com/office/powerpoint/2010/main" val="3845704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FB7E9-B90A-C10A-03C6-E41DB539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C455DE-4AA3-4A42-C711-E5FB5587E6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설정 </a:t>
            </a:r>
            <a:r>
              <a:rPr lang="en-US" altLang="ko-KR" dirty="0"/>
              <a:t>UI </a:t>
            </a:r>
            <a:r>
              <a:rPr lang="ko-KR" altLang="en-US" dirty="0"/>
              <a:t>구조도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EDAA034-6AC9-191A-0639-D2473A1F3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A554FEDF-E2A1-0530-0A04-E3F7EA7AB9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6452FC20-92F5-7C12-FE3D-DABC38B45A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C882CE7-1278-7263-EB57-82BAD037D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88B5F31C-FE03-820F-9BAC-72B932EA69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387E0EB9-DF51-834D-CBCE-DC92D28D51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FDBED287-63D8-DC56-D86B-691950632026}"/>
              </a:ext>
            </a:extLst>
          </p:cNvPr>
          <p:cNvSpPr/>
          <p:nvPr/>
        </p:nvSpPr>
        <p:spPr>
          <a:xfrm>
            <a:off x="5213350" y="1672322"/>
            <a:ext cx="2046963" cy="64061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메인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A821FA-535C-9336-86A5-DFABA502982A}"/>
              </a:ext>
            </a:extLst>
          </p:cNvPr>
          <p:cNvSpPr/>
          <p:nvPr/>
        </p:nvSpPr>
        <p:spPr>
          <a:xfrm>
            <a:off x="10133065" y="5684544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03B751-50E2-40D7-F0EE-B482360B9D99}"/>
              </a:ext>
            </a:extLst>
          </p:cNvPr>
          <p:cNvSpPr/>
          <p:nvPr/>
        </p:nvSpPr>
        <p:spPr>
          <a:xfrm>
            <a:off x="10133065" y="6156416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57742C-8800-F952-4DC8-17D5A84ABC3E}"/>
              </a:ext>
            </a:extLst>
          </p:cNvPr>
          <p:cNvSpPr txBox="1"/>
          <p:nvPr/>
        </p:nvSpPr>
        <p:spPr>
          <a:xfrm>
            <a:off x="10596686" y="5663300"/>
            <a:ext cx="967453" cy="29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TRUE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1E38FF-D9B4-6D77-351D-73359BFC247A}"/>
              </a:ext>
            </a:extLst>
          </p:cNvPr>
          <p:cNvSpPr txBox="1"/>
          <p:nvPr/>
        </p:nvSpPr>
        <p:spPr>
          <a:xfrm>
            <a:off x="10596686" y="6145793"/>
            <a:ext cx="967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False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DCF98795-5100-DA62-895F-4F29B302E0B0}"/>
              </a:ext>
            </a:extLst>
          </p:cNvPr>
          <p:cNvSpPr/>
          <p:nvPr/>
        </p:nvSpPr>
        <p:spPr>
          <a:xfrm>
            <a:off x="4869288" y="3557456"/>
            <a:ext cx="2715893" cy="69043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 사운드와 효과음을</a:t>
            </a:r>
          </a:p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조절 했는가</a:t>
            </a:r>
            <a:r>
              <a:rPr lang="en-US" altLang="ko-KR" sz="11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  <a:endParaRPr lang="ko-KR" altLang="en-US" sz="11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13F28BC3-2C6D-8599-F3A1-DE77B8B79F20}"/>
              </a:ext>
            </a:extLst>
          </p:cNvPr>
          <p:cNvSpPr/>
          <p:nvPr/>
        </p:nvSpPr>
        <p:spPr>
          <a:xfrm>
            <a:off x="3095648" y="4932892"/>
            <a:ext cx="2363165" cy="6406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사운드 </a:t>
            </a:r>
            <a:r>
              <a:rPr lang="en-US" altLang="ko-KR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 효과음 조절</a:t>
            </a:r>
          </a:p>
        </p:txBody>
      </p: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9A34C78C-3D5D-06E1-921A-1B4B69400437}"/>
              </a:ext>
            </a:extLst>
          </p:cNvPr>
          <p:cNvSpPr/>
          <p:nvPr/>
        </p:nvSpPr>
        <p:spPr>
          <a:xfrm>
            <a:off x="5072518" y="6126773"/>
            <a:ext cx="2046963" cy="64061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메인 화면으로 이동</a:t>
            </a: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822D3492-23B1-E113-E8A1-E9F327171BAE}"/>
              </a:ext>
            </a:extLst>
          </p:cNvPr>
          <p:cNvSpPr/>
          <p:nvPr/>
        </p:nvSpPr>
        <p:spPr>
          <a:xfrm>
            <a:off x="6794425" y="4922847"/>
            <a:ext cx="2363165" cy="6406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현재 상황 유지</a:t>
            </a:r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75CF034-47C3-52DB-E688-F20AB753D1A2}"/>
              </a:ext>
            </a:extLst>
          </p:cNvPr>
          <p:cNvSpPr/>
          <p:nvPr/>
        </p:nvSpPr>
        <p:spPr>
          <a:xfrm>
            <a:off x="4877183" y="2589981"/>
            <a:ext cx="2715893" cy="69043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설정 창으로 이동을 했는가</a:t>
            </a:r>
            <a:r>
              <a:rPr lang="en-US" altLang="ko-KR" sz="11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</a:p>
        </p:txBody>
      </p:sp>
      <p:cxnSp>
        <p:nvCxnSpPr>
          <p:cNvPr id="34" name="꺾인 연결선 1034">
            <a:extLst>
              <a:ext uri="{FF2B5EF4-FFF2-40B4-BE49-F238E27FC236}">
                <a16:creationId xmlns:a16="http://schemas.microsoft.com/office/drawing/2014/main" id="{868ED0CA-6921-E122-EF4D-0E95309C2A29}"/>
              </a:ext>
            </a:extLst>
          </p:cNvPr>
          <p:cNvCxnSpPr>
            <a:stCxn id="33" idx="1"/>
            <a:endCxn id="19" idx="1"/>
          </p:cNvCxnSpPr>
          <p:nvPr/>
        </p:nvCxnSpPr>
        <p:spPr>
          <a:xfrm flipV="1">
            <a:off x="4877183" y="1992629"/>
            <a:ext cx="336167" cy="942567"/>
          </a:xfrm>
          <a:prstGeom prst="bentConnector3">
            <a:avLst>
              <a:gd name="adj1" fmla="val -4011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1035">
            <a:extLst>
              <a:ext uri="{FF2B5EF4-FFF2-40B4-BE49-F238E27FC236}">
                <a16:creationId xmlns:a16="http://schemas.microsoft.com/office/drawing/2014/main" id="{3F5C3738-39BB-BE0C-BD5B-770E08ABC177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rot="5400000">
            <a:off x="4909731" y="3615388"/>
            <a:ext cx="685004" cy="19500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1036">
            <a:extLst>
              <a:ext uri="{FF2B5EF4-FFF2-40B4-BE49-F238E27FC236}">
                <a16:creationId xmlns:a16="http://schemas.microsoft.com/office/drawing/2014/main" id="{E4225AC9-2B1E-AB64-0068-051DF0816378}"/>
              </a:ext>
            </a:extLst>
          </p:cNvPr>
          <p:cNvCxnSpPr>
            <a:stCxn id="29" idx="2"/>
            <a:endCxn id="32" idx="0"/>
          </p:cNvCxnSpPr>
          <p:nvPr/>
        </p:nvCxnSpPr>
        <p:spPr>
          <a:xfrm rot="5400000" flipV="1">
            <a:off x="6764141" y="3710981"/>
            <a:ext cx="674959" cy="174877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1037">
            <a:extLst>
              <a:ext uri="{FF2B5EF4-FFF2-40B4-BE49-F238E27FC236}">
                <a16:creationId xmlns:a16="http://schemas.microsoft.com/office/drawing/2014/main" id="{308C6732-D482-3F32-151F-501F4007E026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rot="5400000" flipV="1">
            <a:off x="4909982" y="4940757"/>
            <a:ext cx="553265" cy="181876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1038">
            <a:extLst>
              <a:ext uri="{FF2B5EF4-FFF2-40B4-BE49-F238E27FC236}">
                <a16:creationId xmlns:a16="http://schemas.microsoft.com/office/drawing/2014/main" id="{8A4D9472-E590-16E7-AEC5-9E4B4E97D637}"/>
              </a:ext>
            </a:extLst>
          </p:cNvPr>
          <p:cNvCxnSpPr>
            <a:stCxn id="32" idx="2"/>
            <a:endCxn id="31" idx="0"/>
          </p:cNvCxnSpPr>
          <p:nvPr/>
        </p:nvCxnSpPr>
        <p:spPr>
          <a:xfrm rot="5400000">
            <a:off x="6754352" y="4905115"/>
            <a:ext cx="563305" cy="18800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화살표 1039">
            <a:extLst>
              <a:ext uri="{FF2B5EF4-FFF2-40B4-BE49-F238E27FC236}">
                <a16:creationId xmlns:a16="http://schemas.microsoft.com/office/drawing/2014/main" id="{4F440504-9B85-04DF-BCD6-CB72D1DF1DEC}"/>
              </a:ext>
            </a:extLst>
          </p:cNvPr>
          <p:cNvCxnSpPr>
            <a:stCxn id="19" idx="2"/>
            <a:endCxn id="33" idx="0"/>
          </p:cNvCxnSpPr>
          <p:nvPr/>
        </p:nvCxnSpPr>
        <p:spPr>
          <a:xfrm rot="5400000">
            <a:off x="6097459" y="2450608"/>
            <a:ext cx="277044" cy="17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화살표 1040">
            <a:extLst>
              <a:ext uri="{FF2B5EF4-FFF2-40B4-BE49-F238E27FC236}">
                <a16:creationId xmlns:a16="http://schemas.microsoft.com/office/drawing/2014/main" id="{8DAA3F2D-A623-4962-BCD2-54D62716813B}"/>
              </a:ext>
            </a:extLst>
          </p:cNvPr>
          <p:cNvCxnSpPr>
            <a:stCxn id="33" idx="2"/>
            <a:endCxn id="29" idx="0"/>
          </p:cNvCxnSpPr>
          <p:nvPr/>
        </p:nvCxnSpPr>
        <p:spPr>
          <a:xfrm rot="5400000">
            <a:off x="6092661" y="3414986"/>
            <a:ext cx="277043" cy="7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40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4830F00-DE19-BCC9-032F-A9DC9AD6D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플레이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BFA0BCA-C459-F798-7E0B-56410BF61C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7BB1E365-F186-E34C-43E7-431505A7F3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171AFDFA-C2D1-1AA5-186A-8A1D54E5FE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6808A215-9CD1-6EED-EACC-9E78B7A90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430DC947-4877-1E6D-4ED8-34E0D28DAD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88C97533-BBEE-A2B6-5050-80325FED44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0" name="TextBox 1098"/>
          <p:cNvSpPr txBox="1"/>
          <p:nvPr/>
        </p:nvSpPr>
        <p:spPr>
          <a:xfrm>
            <a:off x="1073839" y="1907101"/>
            <a:ext cx="6174174" cy="448226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b="1">
                <a:ea typeface="KCC-한빛"/>
              </a:rPr>
              <a:t>  </a:t>
            </a: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설정창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점수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solidFill>
                  <a:srgbClr val="000000"/>
                </a:solidFill>
                <a:ea typeface="KCC-한빛"/>
              </a:rPr>
              <a:t>- </a:t>
            </a:r>
            <a:r>
              <a:rPr lang="ko-KR" altLang="en-US" sz="1700" b="1">
                <a:solidFill>
                  <a:srgbClr val="000000"/>
                </a:solidFill>
                <a:ea typeface="KCC-한빛"/>
              </a:rPr>
              <a:t>게임 테두리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en-US" altLang="ko-KR" sz="1700" b="1">
                <a:solidFill>
                  <a:srgbClr val="000000"/>
                </a:solidFill>
                <a:ea typeface="KCC-한빛"/>
              </a:rPr>
              <a:t>: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박스 콜라이더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(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게임 내 에셋 사용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)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sz="1700" b="1">
                <a:ea typeface="KCC-한빛"/>
              </a:rPr>
              <a:t>광물들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(Prefabs)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solidFill>
                  <a:srgbClr val="000000"/>
                </a:solidFill>
                <a:ea typeface="KCC-한빛"/>
              </a:rPr>
              <a:t>- </a:t>
            </a:r>
            <a:r>
              <a:rPr lang="ko-KR" altLang="en-US" sz="1700" b="1">
                <a:solidFill>
                  <a:srgbClr val="000000"/>
                </a:solidFill>
                <a:ea typeface="KCC-한빛"/>
              </a:rPr>
              <a:t>오른쪽 하단 전체 오브젝트 </a:t>
            </a:r>
            <a:r>
              <a:rPr lang="en-US" altLang="ko-KR" sz="1700" b="1">
                <a:solidFill>
                  <a:srgbClr val="000000"/>
                </a:solidFill>
                <a:ea typeface="KCC-한빛"/>
              </a:rPr>
              <a:t>: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다음 오브젝트 생성</a:t>
            </a:r>
            <a:r>
              <a:rPr lang="en-US" altLang="ko-KR" sz="1700" b="1">
                <a:ea typeface="KCC-한빛"/>
              </a:rPr>
              <a:t> UI</a:t>
            </a:r>
            <a:r>
              <a:rPr lang="ko-KR" altLang="en-US" sz="1700" b="1">
                <a:ea typeface="KCC-한빛"/>
              </a:rPr>
              <a:t> </a:t>
            </a:r>
            <a:r>
              <a:rPr lang="en-US" altLang="ko-KR" sz="1700" b="1">
                <a:ea typeface="KCC-한빛"/>
              </a:rPr>
              <a:t>:</a:t>
            </a:r>
            <a:r>
              <a:rPr lang="en-US" altLang="ko-KR" sz="1900" b="1">
                <a:ea typeface="KCC-한빛"/>
              </a:rPr>
              <a:t>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Select Icon </a:t>
            </a:r>
            <a:endParaRPr lang="en-US" altLang="ko-KR" sz="1900" b="1">
              <a:ea typeface="KCC-한빛"/>
            </a:endParaRPr>
          </a:p>
          <a:p>
            <a:pPr lvl="0">
              <a:defRPr/>
            </a:pPr>
            <a:endParaRPr lang="en-US" altLang="ko-KR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</a:t>
            </a:r>
            <a:r>
              <a:rPr lang="ko-KR" altLang="en-US" sz="1900" b="1">
                <a:ea typeface="KCC-한빛"/>
              </a:rPr>
              <a:t> 새총 </a:t>
            </a:r>
            <a:r>
              <a:rPr lang="en-US" altLang="ko-KR" sz="1900" b="1">
                <a:ea typeface="KCC-한빛"/>
              </a:rPr>
              <a:t>-&gt;</a:t>
            </a:r>
            <a:r>
              <a:rPr lang="ko-KR" altLang="en-US" sz="1900" b="1">
                <a:ea typeface="KCC-한빛"/>
              </a:rPr>
              <a:t> 대포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유니티 애니메이션으로 돌릴 예정</a:t>
            </a:r>
            <a:r>
              <a:rPr lang="ko-KR" altLang="en-US" b="1">
                <a:ea typeface="KCC-한빛"/>
              </a:rPr>
              <a:t> </a:t>
            </a:r>
            <a:endParaRPr lang="ko-KR" altLang="en-US" sz="2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534510" y="1492782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화면</a:t>
            </a:r>
          </a:p>
        </p:txBody>
      </p:sp>
      <p:pic>
        <p:nvPicPr>
          <p:cNvPr id="75" name="그림 7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748158" y="1844845"/>
            <a:ext cx="2628328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33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C972999-F808-12F1-AD5A-2DAB3C953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플레이 내부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8DA3AC5-C55A-6C40-0E73-03A6FE9CEE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57BF0F96-A5B1-0E77-EE7C-3D7434CF35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9137AEE4-FC3F-FB05-B9DD-9E03FE2E2A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DDC57AA-28A7-1633-9E3E-3AF7E7B89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36C4B453-5658-82C4-0370-2F49A9A146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B727A8E5-A98C-D69C-D28B-514AC9E625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67577" y="2141202"/>
            <a:ext cx="3292353" cy="41446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b="1"/>
              <a:t>게임 내에서 설정창 이동</a:t>
            </a:r>
          </a:p>
        </p:txBody>
      </p:sp>
      <p:sp>
        <p:nvSpPr>
          <p:cNvPr id="55" name="TextBox 1206">
            <a:extLst>
              <a:ext uri="{FF2B5EF4-FFF2-40B4-BE49-F238E27FC236}">
                <a16:creationId xmlns:a16="http://schemas.microsoft.com/office/drawing/2014/main" id="{16464D5A-A9F7-B9F7-F78A-2CB5DF095259}"/>
              </a:ext>
            </a:extLst>
          </p:cNvPr>
          <p:cNvSpPr txBox="1"/>
          <p:nvPr/>
        </p:nvSpPr>
        <p:spPr>
          <a:xfrm>
            <a:off x="4534081" y="3011007"/>
            <a:ext cx="3292355" cy="3183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       설정창 이동</a:t>
            </a:r>
          </a:p>
        </p:txBody>
      </p:sp>
      <p:sp>
        <p:nvSpPr>
          <p:cNvPr id="56" name="TextBox 1206">
            <a:extLst>
              <a:ext uri="{FF2B5EF4-FFF2-40B4-BE49-F238E27FC236}">
                <a16:creationId xmlns:a16="http://schemas.microsoft.com/office/drawing/2014/main" id="{186F0FC7-F400-781E-1F9F-6AC091CD3566}"/>
              </a:ext>
            </a:extLst>
          </p:cNvPr>
          <p:cNvSpPr txBox="1"/>
          <p:nvPr/>
        </p:nvSpPr>
        <p:spPr>
          <a:xfrm>
            <a:off x="4632585" y="4713817"/>
            <a:ext cx="3292355" cy="3109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게임 계속 클릭  </a:t>
            </a:r>
            <a:r>
              <a:rPr lang="en-US" altLang="ko-KR" sz="1000" b="1"/>
              <a:t>=</a:t>
            </a:r>
            <a:r>
              <a:rPr lang="ko-KR" altLang="en-US" sz="1000" b="1"/>
              <a:t> </a:t>
            </a:r>
            <a:r>
              <a:rPr lang="ko-KR" altLang="en-US" sz="1000" b="1">
                <a:solidFill>
                  <a:srgbClr val="FF0000"/>
                </a:solidFill>
              </a:rPr>
              <a:t>현재 상태유지</a:t>
            </a:r>
            <a:r>
              <a:rPr lang="ko-KR" altLang="en-US" sz="1000" b="1"/>
              <a:t> </a:t>
            </a:r>
            <a:r>
              <a:rPr lang="en-US" altLang="ko-KR" sz="1000" b="1"/>
              <a:t>,</a:t>
            </a:r>
            <a:r>
              <a:rPr lang="ko-KR" altLang="en-US" sz="1000" b="1"/>
              <a:t> 게임 계속</a:t>
            </a:r>
            <a:r>
              <a:rPr lang="ko-KR" altLang="en-US" sz="1500" b="1"/>
              <a:t> </a:t>
            </a:r>
            <a:r>
              <a:rPr lang="ko-KR" altLang="en-US" sz="1000" b="1"/>
              <a:t>진행</a:t>
            </a:r>
          </a:p>
        </p:txBody>
      </p:sp>
      <p:sp>
        <p:nvSpPr>
          <p:cNvPr id="57" name="화살표: 아래쪽 62"/>
          <p:cNvSpPr/>
          <p:nvPr/>
        </p:nvSpPr>
        <p:spPr>
          <a:xfrm rot="16200000">
            <a:off x="6555198" y="2906765"/>
            <a:ext cx="255576" cy="4844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TextBox 1206">
            <a:extLst>
              <a:ext uri="{FF2B5EF4-FFF2-40B4-BE49-F238E27FC236}">
                <a16:creationId xmlns:a16="http://schemas.microsoft.com/office/drawing/2014/main" id="{30334CB3-4DB1-2C81-56CA-4900E9CDFEEA}"/>
              </a:ext>
            </a:extLst>
          </p:cNvPr>
          <p:cNvSpPr txBox="1"/>
          <p:nvPr/>
        </p:nvSpPr>
        <p:spPr>
          <a:xfrm>
            <a:off x="4646283" y="5309995"/>
            <a:ext cx="3292355" cy="2386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메인 화면 클릭 </a:t>
            </a:r>
            <a:r>
              <a:rPr lang="en-US" altLang="ko-KR" sz="1000" b="1"/>
              <a:t>=</a:t>
            </a:r>
            <a:r>
              <a:rPr lang="ko-KR" altLang="en-US" sz="1000" b="1"/>
              <a:t>  </a:t>
            </a:r>
            <a:r>
              <a:rPr lang="ko-KR" altLang="en-US" sz="1000" b="1">
                <a:solidFill>
                  <a:srgbClr val="FF0000"/>
                </a:solidFill>
              </a:rPr>
              <a:t>메인 화면 이동</a:t>
            </a:r>
          </a:p>
        </p:txBody>
      </p:sp>
      <p:sp>
        <p:nvSpPr>
          <p:cNvPr id="59" name="TextBox 1206"/>
          <p:cNvSpPr txBox="1"/>
          <p:nvPr/>
        </p:nvSpPr>
        <p:spPr>
          <a:xfrm>
            <a:off x="4481773" y="3835046"/>
            <a:ext cx="3292355" cy="4087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100" b="1">
                <a:solidFill>
                  <a:srgbClr val="FF0000"/>
                </a:solidFill>
              </a:rPr>
              <a:t>사운드</a:t>
            </a:r>
            <a:r>
              <a:rPr lang="en-US" altLang="ko-KR" sz="2100" b="1">
                <a:solidFill>
                  <a:srgbClr val="FF0000"/>
                </a:solidFill>
              </a:rPr>
              <a:t>,</a:t>
            </a:r>
            <a:r>
              <a:rPr lang="ko-KR" altLang="en-US" sz="2100" b="1">
                <a:solidFill>
                  <a:srgbClr val="FF0000"/>
                </a:solidFill>
              </a:rPr>
              <a:t> 효과음은 동일 </a:t>
            </a:r>
          </a:p>
        </p:txBody>
      </p:sp>
      <p:pic>
        <p:nvPicPr>
          <p:cNvPr id="61" name="그림 6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201834" y="1861017"/>
            <a:ext cx="2628328" cy="4500562"/>
          </a:xfrm>
          <a:prstGeom prst="rect">
            <a:avLst/>
          </a:prstGeom>
        </p:spPr>
      </p:pic>
      <p:pic>
        <p:nvPicPr>
          <p:cNvPr id="62" name="그림 6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461658" y="1844845"/>
            <a:ext cx="2628328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1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569063" y="2074288"/>
            <a:ext cx="2628328" cy="4500562"/>
          </a:xfrm>
          <a:prstGeom prst="rect">
            <a:avLst/>
          </a:prstGeom>
        </p:spPr>
      </p:pic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점수 출력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95305" y="1764226"/>
            <a:ext cx="1002510" cy="273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63957" y="3362325"/>
            <a:ext cx="2908250" cy="1483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ko-KR" altLang="en-US" sz="1100"/>
          </a:p>
          <a:p>
            <a:pPr lvl="0" algn="ctr">
              <a:defRPr/>
            </a:pPr>
            <a:endParaRPr lang="ko-KR" altLang="en-US" sz="1100"/>
          </a:p>
          <a:p>
            <a:pPr lvl="0" algn="ctr">
              <a:defRPr/>
            </a:pPr>
            <a:r>
              <a:rPr lang="ko-KR" altLang="en-US" sz="2400" b="1"/>
              <a:t>게임 종료 시</a:t>
            </a:r>
          </a:p>
          <a:p>
            <a:pPr lvl="0" algn="ctr">
              <a:defRPr/>
            </a:pPr>
            <a:r>
              <a:rPr lang="ko-KR" altLang="en-US" sz="2400" b="1"/>
              <a:t>해당 최고 점수</a:t>
            </a:r>
            <a:endParaRPr lang="ko-KR" altLang="en-US" sz="1900" b="1"/>
          </a:p>
          <a:p>
            <a:pPr lvl="0" algn="ctr">
              <a:defRPr/>
            </a:pPr>
            <a:endParaRPr lang="ko-KR" altLang="en-US" sz="1100"/>
          </a:p>
          <a:p>
            <a:pPr lvl="0" algn="ctr">
              <a:defRPr/>
            </a:pPr>
            <a:endParaRPr lang="ko-KR" altLang="en-US" sz="1100"/>
          </a:p>
        </p:txBody>
      </p:sp>
      <p:sp>
        <p:nvSpPr>
          <p:cNvPr id="71" name="화살표: 아래쪽 62"/>
          <p:cNvSpPr/>
          <p:nvPr/>
        </p:nvSpPr>
        <p:spPr>
          <a:xfrm rot="5400000">
            <a:off x="4798274" y="3839510"/>
            <a:ext cx="255576" cy="4844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9061506" y="1738953"/>
            <a:ext cx="1099747" cy="273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종료 화면</a:t>
            </a:r>
          </a:p>
        </p:txBody>
      </p:sp>
      <p:pic>
        <p:nvPicPr>
          <p:cNvPr id="75" name="그림 7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253010" y="2061066"/>
            <a:ext cx="2628328" cy="4500562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2061508" y="4084253"/>
            <a:ext cx="1645226" cy="303067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ctr">
              <a:defRPr/>
            </a:pPr>
            <a:r>
              <a:rPr lang="en-US" altLang="ko-KR" sz="1300" b="1">
                <a:solidFill>
                  <a:schemeClr val="tx1"/>
                </a:solidFill>
              </a:rPr>
              <a:t>Best Score :</a:t>
            </a:r>
            <a:r>
              <a:rPr lang="ko-KR" altLang="en-US" sz="1300" b="1">
                <a:solidFill>
                  <a:schemeClr val="tx1"/>
                </a:solidFill>
              </a:rPr>
              <a:t> </a:t>
            </a:r>
            <a:r>
              <a:rPr lang="en-US" altLang="ko-KR" sz="1300" b="1">
                <a:solidFill>
                  <a:schemeClr val="tx1"/>
                </a:solidFill>
              </a:rPr>
              <a:t>1740</a:t>
            </a:r>
          </a:p>
        </p:txBody>
      </p:sp>
    </p:spTree>
    <p:extLst>
      <p:ext uri="{BB962C8B-B14F-4D97-AF65-F5344CB8AC3E}">
        <p14:creationId xmlns:p14="http://schemas.microsoft.com/office/powerpoint/2010/main" val="3400051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47335" y="1956291"/>
            <a:ext cx="2628328" cy="4500562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3972945" y="6048572"/>
            <a:ext cx="2112567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링크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종료  </a:t>
            </a:r>
            <a:r>
              <a:rPr lang="en-US" altLang="ko-KR"/>
              <a:t>UI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18345" y="3615649"/>
            <a:ext cx="1292062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다시 하기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04433" y="2440595"/>
            <a:ext cx="1292062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점수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34306" y="4714809"/>
            <a:ext cx="1292062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으로 이동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종료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725578" y="361898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879361" y="6062785"/>
            <a:ext cx="5593080" cy="317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저작권 걱정NO [상업용 무료폰트18종] 바로다운로드!</a:t>
            </a:r>
            <a:endParaRPr sz="15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cxnSp>
        <p:nvCxnSpPr>
          <p:cNvPr id="63" name="화살표 62"/>
          <p:cNvCxnSpPr>
            <a:stCxn id="62" idx="3"/>
            <a:endCxn id="61" idx="1"/>
          </p:cNvCxnSpPr>
          <p:nvPr/>
        </p:nvCxnSpPr>
        <p:spPr>
          <a:xfrm flipV="1">
            <a:off x="6085513" y="6221316"/>
            <a:ext cx="793849" cy="4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706528" y="245693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735103" y="470483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</p:spTree>
    <p:extLst>
      <p:ext uri="{BB962C8B-B14F-4D97-AF65-F5344CB8AC3E}">
        <p14:creationId xmlns:p14="http://schemas.microsoft.com/office/powerpoint/2010/main" val="977735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5C0A604-EDDB-4DE4-515D-6A9223E29F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종료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44B4D5A-8909-D7CC-3990-BA2BA1921D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0AB49C04-8489-72B9-F88D-437919DF00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18288629-4AF0-D1E2-93FB-6BFE8FBFB3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B81A02F-E684-F924-5217-3BC008B6F2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E0D52436-C1A8-A1C6-B461-8C95E1FBC7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7D9F5DE9-46B8-67A3-5F78-26B6AE8537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39254" y="3396796"/>
            <a:ext cx="1846124" cy="3340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해당 점수 출력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03701" y="4409494"/>
            <a:ext cx="3968340" cy="3300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게임 다시하기 선택       게임 리셋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94847" y="5279347"/>
            <a:ext cx="2315832" cy="33652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 메인 화면으로 이동</a:t>
            </a:r>
          </a:p>
        </p:txBody>
      </p:sp>
      <p:sp>
        <p:nvSpPr>
          <p:cNvPr id="41" name="TextBox 1098"/>
          <p:cNvSpPr txBox="1"/>
          <p:nvPr/>
        </p:nvSpPr>
        <p:spPr>
          <a:xfrm>
            <a:off x="4847988" y="2146788"/>
            <a:ext cx="3199721" cy="571317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rgbClr val="FF0000"/>
                </a:solidFill>
                <a:ea typeface="KCC-한빛"/>
              </a:rPr>
              <a:t>게임 종료 시</a:t>
            </a:r>
          </a:p>
        </p:txBody>
      </p:sp>
      <p:sp>
        <p:nvSpPr>
          <p:cNvPr id="42" name="화살표: 아래쪽 62"/>
          <p:cNvSpPr/>
          <p:nvPr/>
        </p:nvSpPr>
        <p:spPr>
          <a:xfrm rot="16111857">
            <a:off x="6610343" y="4482038"/>
            <a:ext cx="201760" cy="16520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화살표: 아래쪽 62"/>
          <p:cNvSpPr/>
          <p:nvPr/>
        </p:nvSpPr>
        <p:spPr>
          <a:xfrm rot="16111857">
            <a:off x="6787422" y="3461580"/>
            <a:ext cx="201760" cy="16520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202534" y="1613785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화면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528196" y="1606728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종료 화면</a:t>
            </a:r>
          </a:p>
        </p:txBody>
      </p:sp>
      <p:pic>
        <p:nvPicPr>
          <p:cNvPr id="46" name="그림 4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449296" y="1916552"/>
            <a:ext cx="2628328" cy="4680585"/>
          </a:xfrm>
          <a:prstGeom prst="rect">
            <a:avLst/>
          </a:prstGeom>
        </p:spPr>
      </p:pic>
      <p:pic>
        <p:nvPicPr>
          <p:cNvPr id="47" name="그림 4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622752" y="1907101"/>
            <a:ext cx="2628328" cy="4680585"/>
          </a:xfrm>
          <a:prstGeom prst="rect">
            <a:avLst/>
          </a:prstGeom>
        </p:spPr>
      </p:pic>
      <p:sp>
        <p:nvSpPr>
          <p:cNvPr id="11" name="내용 개체 틀 9"/>
          <p:cNvSpPr txBox="1"/>
          <p:nvPr/>
        </p:nvSpPr>
        <p:spPr>
          <a:xfrm>
            <a:off x="2995444" y="5460106"/>
            <a:ext cx="1730728" cy="43265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b="1">
                <a:solidFill>
                  <a:srgbClr val="FF0000"/>
                </a:solidFill>
                <a:ea typeface="KCC-한빛"/>
              </a:rPr>
              <a:t>Fail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ㅠㅠ</a:t>
            </a:r>
          </a:p>
        </p:txBody>
      </p:sp>
    </p:spTree>
    <p:extLst>
      <p:ext uri="{BB962C8B-B14F-4D97-AF65-F5344CB8AC3E}">
        <p14:creationId xmlns:p14="http://schemas.microsoft.com/office/powerpoint/2010/main" val="43522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E381C-47EC-C0AE-5E63-74952D1EF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40F2653-C0CE-C2B9-9CDF-6143C4785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 </a:t>
            </a:r>
            <a:r>
              <a:rPr lang="en-US" altLang="ko-KR" dirty="0"/>
              <a:t>- </a:t>
            </a:r>
            <a:r>
              <a:rPr lang="ko-KR" altLang="en-US" dirty="0"/>
              <a:t>벤치마킹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579E338-2BD1-F8C9-AFDE-610604E0E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D8001F9-B457-6965-CED7-CC46A11EA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3172796"/>
            <a:ext cx="7812087" cy="3360738"/>
          </a:xfrm>
        </p:spPr>
        <p:txBody>
          <a:bodyPr>
            <a:normAutofit fontScale="92500"/>
          </a:bodyPr>
          <a:lstStyle/>
          <a:p>
            <a:r>
              <a:rPr lang="ko-KR" altLang="en-US" sz="2000" dirty="0"/>
              <a:t>같은 색상의 공이 </a:t>
            </a:r>
            <a:r>
              <a:rPr lang="en-US" altLang="ko-KR" sz="2000" dirty="0"/>
              <a:t>3</a:t>
            </a:r>
            <a:r>
              <a:rPr lang="ko-KR" altLang="en-US" sz="2000" dirty="0"/>
              <a:t>가지 </a:t>
            </a:r>
            <a:r>
              <a:rPr lang="ko-KR" altLang="en-US" sz="2000" dirty="0" err="1"/>
              <a:t>모일경우</a:t>
            </a:r>
            <a:r>
              <a:rPr lang="ko-KR" altLang="en-US" sz="2000" dirty="0"/>
              <a:t> 공을 제거할 수 있으며 제거되는 공과 붙어있는 공들도 같이 제거하며 점수를 </a:t>
            </a:r>
            <a:r>
              <a:rPr lang="ko-KR" altLang="en-US" sz="2000" dirty="0" err="1"/>
              <a:t>올리는게임</a:t>
            </a:r>
            <a:endParaRPr lang="en-US" altLang="ko-KR" sz="2000" dirty="0"/>
          </a:p>
          <a:p>
            <a:r>
              <a:rPr lang="ko-KR" altLang="en-US" sz="2000" dirty="0"/>
              <a:t>하단 중앙의 화살표 </a:t>
            </a:r>
            <a:r>
              <a:rPr lang="en-US" altLang="ko-KR" sz="2000" dirty="0"/>
              <a:t>UI</a:t>
            </a:r>
            <a:r>
              <a:rPr lang="ko-KR" altLang="en-US" sz="2000" dirty="0"/>
              <a:t>를 통해 공을 발사할 각도를 설정이 가능하다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만약 </a:t>
            </a:r>
            <a:r>
              <a:rPr lang="ko-KR" altLang="en-US" sz="2000" dirty="0" err="1"/>
              <a:t>좌우측의</a:t>
            </a:r>
            <a:r>
              <a:rPr lang="ko-KR" altLang="en-US" sz="2000" dirty="0"/>
              <a:t> 벽에 공이 </a:t>
            </a:r>
            <a:r>
              <a:rPr lang="ko-KR" altLang="en-US" sz="2000" dirty="0" err="1"/>
              <a:t>닿을경우</a:t>
            </a:r>
            <a:r>
              <a:rPr lang="ko-KR" altLang="en-US" sz="2000" dirty="0"/>
              <a:t> 설정한 각도의 박사각도로 공이 </a:t>
            </a:r>
            <a:r>
              <a:rPr lang="ko-KR" altLang="en-US" sz="2000" dirty="0" err="1"/>
              <a:t>튕겨나간다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하단의 데드라인까지 공이 </a:t>
            </a:r>
            <a:r>
              <a:rPr lang="ko-KR" altLang="en-US" sz="2000" dirty="0" err="1"/>
              <a:t>쌓일경우</a:t>
            </a:r>
            <a:r>
              <a:rPr lang="ko-KR" altLang="en-US" sz="2000" dirty="0"/>
              <a:t> 게임이 종료된다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0" indent="0">
              <a:buNone/>
            </a:pPr>
            <a:r>
              <a:rPr lang="ko-KR" altLang="en-US" sz="2000" b="1" dirty="0"/>
              <a:t>위 게임에서 착안한 시스템은 공을 쏘는 각도를 정할 수 있는 발사각도 시스템과 벽과 오브젝트가 닿으면 반사각으로 날아가는 반사각도</a:t>
            </a:r>
            <a:endParaRPr lang="en-US" altLang="ko-KR" sz="2000" b="1" dirty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03DD9EE-502E-6BD1-1286-6056A42F9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CB6951C-3D2E-BBCC-5821-7DEE164E6C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E62FCC4-FD98-35C0-571F-E64ACC7D6E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A2A2D54D-D0FB-7EBC-8873-7E8DD838A5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E68E23CF-C08C-DC62-D11D-3E13CFB4F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내용 개체 틀 9">
            <a:extLst>
              <a:ext uri="{FF2B5EF4-FFF2-40B4-BE49-F238E27FC236}">
                <a16:creationId xmlns:a16="http://schemas.microsoft.com/office/drawing/2014/main" id="{CD867C2C-0D50-FFB7-E25C-73AD2F8920EA}"/>
              </a:ext>
            </a:extLst>
          </p:cNvPr>
          <p:cNvSpPr txBox="1">
            <a:spLocks/>
          </p:cNvSpPr>
          <p:nvPr/>
        </p:nvSpPr>
        <p:spPr>
          <a:xfrm>
            <a:off x="580103" y="5259990"/>
            <a:ext cx="4699780" cy="4780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게임 이름 </a:t>
            </a:r>
            <a:r>
              <a:rPr lang="en-US" altLang="ko-KR" sz="2000" dirty="0"/>
              <a:t>: [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퍼즐보블</a:t>
            </a:r>
            <a:r>
              <a:rPr lang="ko-KR" altLang="en-US" sz="2000" dirty="0"/>
              <a:t> </a:t>
            </a:r>
            <a:r>
              <a:rPr lang="en-US" altLang="ko-KR" sz="2000" dirty="0"/>
              <a:t>] </a:t>
            </a:r>
            <a:br>
              <a:rPr lang="en-US" altLang="ko-KR" sz="2000" dirty="0"/>
            </a:br>
            <a:r>
              <a:rPr lang="ko-KR" altLang="en-US" sz="2000" dirty="0"/>
              <a:t>게임장르 </a:t>
            </a:r>
            <a:r>
              <a:rPr lang="en-US" altLang="ko-KR" sz="2000" dirty="0"/>
              <a:t>: </a:t>
            </a:r>
            <a:r>
              <a:rPr lang="ko-KR" altLang="en-US" sz="2000" dirty="0"/>
              <a:t>퍼즐</a:t>
            </a: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6" name="그림 개체 틀 5" descr="텍스트, 스크린샷, 보라색, 바이올렛색이(가) 표시된 사진&#10;&#10;자동 생성된 설명">
            <a:extLst>
              <a:ext uri="{FF2B5EF4-FFF2-40B4-BE49-F238E27FC236}">
                <a16:creationId xmlns:a16="http://schemas.microsoft.com/office/drawing/2014/main" id="{3A4377BC-FDDA-5BFB-EBDB-AB4AD9EF8C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r="15403"/>
          <a:stretch>
            <a:fillRect/>
          </a:stretch>
        </p:blipFill>
        <p:spPr/>
      </p:pic>
      <p:pic>
        <p:nvPicPr>
          <p:cNvPr id="2050" name="Picture 2" descr="이 게임을 아시나요? - 퍼즐보블 : 네이버 블로그">
            <a:extLst>
              <a:ext uri="{FF2B5EF4-FFF2-40B4-BE49-F238E27FC236}">
                <a16:creationId xmlns:a16="http://schemas.microsoft.com/office/drawing/2014/main" id="{7ADD077C-4FCD-2018-4642-D3097CC08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542" y="1108879"/>
            <a:ext cx="1950094" cy="195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파이썬] 퍼즐 보블 (Puzzle Bobble) 게임 개발">
            <a:extLst>
              <a:ext uri="{FF2B5EF4-FFF2-40B4-BE49-F238E27FC236}">
                <a16:creationId xmlns:a16="http://schemas.microsoft.com/office/drawing/2014/main" id="{5562A7A7-D875-A592-0757-A7DE513D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581" y="1090194"/>
            <a:ext cx="2651052" cy="19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87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플레이 내부 설정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100375" y="992568"/>
            <a:ext cx="3725863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852148" y="1449505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64" name="TextBox 33"/>
          <p:cNvSpPr txBox="1"/>
          <p:nvPr/>
        </p:nvSpPr>
        <p:spPr>
          <a:xfrm>
            <a:off x="8574987" y="3966421"/>
            <a:ext cx="3687364" cy="30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게임 다시하기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082176" y="1573250"/>
            <a:ext cx="4852434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종료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sp>
        <p:nvSpPr>
          <p:cNvPr id="74" name="TextBox 33"/>
          <p:cNvSpPr txBox="1"/>
          <p:nvPr/>
        </p:nvSpPr>
        <p:spPr>
          <a:xfrm>
            <a:off x="8611786" y="2944467"/>
            <a:ext cx="3687364" cy="299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스코어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400 x 300</a:t>
            </a:r>
          </a:p>
        </p:txBody>
      </p:sp>
      <p:sp>
        <p:nvSpPr>
          <p:cNvPr id="78" name="TextBox 33"/>
          <p:cNvSpPr txBox="1"/>
          <p:nvPr/>
        </p:nvSpPr>
        <p:spPr>
          <a:xfrm>
            <a:off x="8637763" y="5072090"/>
            <a:ext cx="3687365" cy="29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메인으로 </a:t>
            </a:r>
            <a:r>
              <a:rPr lang="en-US" altLang="ko-KR" sz="1400" b="1">
                <a:solidFill>
                  <a:srgbClr val="FF0000"/>
                </a:solidFill>
              </a:rPr>
              <a:t> 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pic>
        <p:nvPicPr>
          <p:cNvPr id="82" name="그림 8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288502" y="1897576"/>
            <a:ext cx="2628328" cy="4680585"/>
          </a:xfrm>
          <a:prstGeom prst="rect">
            <a:avLst/>
          </a:prstGeom>
        </p:spPr>
      </p:pic>
      <p:pic>
        <p:nvPicPr>
          <p:cNvPr id="84" name="그림 8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073997" y="2322956"/>
            <a:ext cx="2217157" cy="3829438"/>
          </a:xfrm>
          <a:prstGeom prst="rect">
            <a:avLst/>
          </a:prstGeom>
        </p:spPr>
      </p:pic>
      <p:sp>
        <p:nvSpPr>
          <p:cNvPr id="86" name="TextBox 33"/>
          <p:cNvSpPr txBox="1"/>
          <p:nvPr/>
        </p:nvSpPr>
        <p:spPr>
          <a:xfrm>
            <a:off x="5132997" y="6210676"/>
            <a:ext cx="3687364" cy="299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뒷배경</a:t>
            </a:r>
            <a:r>
              <a:rPr lang="en-US" altLang="ko-KR" sz="1400" b="1">
                <a:solidFill>
                  <a:srgbClr val="FF0000"/>
                </a:solidFill>
              </a:rPr>
              <a:t> 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900 x 1300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29137" y="5093198"/>
            <a:ext cx="960203" cy="2895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22730" y="4021444"/>
            <a:ext cx="929720" cy="24386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45268" y="2871853"/>
            <a:ext cx="662997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50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4576132-99D4-3412-BEF0-F5C37DBB20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종료 세부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7328BC80-1F00-6AEE-B984-E5E45A8543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D14FE308-E274-E728-E645-631E4A971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0BDB63A9-4343-0156-1EB8-1F4847ED07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C4B3788E-9A3F-3852-D371-5030BD02E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087EA4A1-3C2D-B2BE-A69D-CFC1EDE28D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03EFF351-9CF0-B3D7-F622-C94972CC49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TextBox 1098"/>
          <p:cNvSpPr txBox="1"/>
          <p:nvPr/>
        </p:nvSpPr>
        <p:spPr>
          <a:xfrm>
            <a:off x="1096913" y="2206273"/>
            <a:ext cx="3896761" cy="4328137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b="1">
                <a:ea typeface="KCC-한빛"/>
              </a:rPr>
              <a:t> 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게임 종료 후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</a:p>
          <a:p>
            <a:pPr lvl="0">
              <a:defRPr/>
            </a:pPr>
            <a:endParaRPr lang="ko-KR" altLang="en-US" sz="1400" b="1">
              <a:ea typeface="KCC-한빛"/>
            </a:endParaRPr>
          </a:p>
          <a:p>
            <a:pPr lvl="0">
              <a:defRPr/>
            </a:pPr>
            <a:endParaRPr lang="ko-KR" altLang="en-US" sz="14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점수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게임 다시하기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메인 화면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3595" y="1005869"/>
            <a:ext cx="609600" cy="6096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133304" y="1385995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종료 화면</a:t>
            </a:r>
          </a:p>
        </p:txBody>
      </p:sp>
      <p:pic>
        <p:nvPicPr>
          <p:cNvPr id="29" name="그림 2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302242" y="1708969"/>
            <a:ext cx="2628328" cy="4680585"/>
          </a:xfrm>
          <a:prstGeom prst="rect">
            <a:avLst/>
          </a:prstGeom>
        </p:spPr>
      </p:pic>
      <p:sp>
        <p:nvSpPr>
          <p:cNvPr id="30" name="화살표: 아래쪽 62"/>
          <p:cNvSpPr/>
          <p:nvPr/>
        </p:nvSpPr>
        <p:spPr>
          <a:xfrm rot="16200000">
            <a:off x="4935830" y="3249606"/>
            <a:ext cx="1197251" cy="15560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41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5F21BF-AEDF-148F-8112-DC10A49C21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종료 화면 구성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A9433D8-D6AB-F3FA-308F-353A211FEA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DA70B580-2E49-C8FC-AEDF-3A8EE686FD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157512AA-8340-0E08-D5D6-719CD5A226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ADBA1BEE-7FC1-576A-51E9-0F86002DE4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1C015AC9-2716-53AA-FB0B-5B22D17E5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D8FB3725-5711-EF02-8397-2401130AF3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99C75A-5EDC-EB80-8471-4C735D4071ED}"/>
              </a:ext>
            </a:extLst>
          </p:cNvPr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365666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897" y="6160926"/>
            <a:ext cx="2570355" cy="285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rgbClr val="FF0000"/>
                </a:solidFill>
              </a:rPr>
              <a:t>뒷 배경 </a:t>
            </a:r>
            <a:r>
              <a:rPr lang="en-US" altLang="ko-KR" sz="1300" b="1">
                <a:solidFill>
                  <a:srgbClr val="FF0000"/>
                </a:solidFill>
              </a:rPr>
              <a:t>UI</a:t>
            </a:r>
            <a:r>
              <a:rPr lang="ko-KR" altLang="en-US" sz="1300" b="1">
                <a:solidFill>
                  <a:srgbClr val="FF0000"/>
                </a:solidFill>
              </a:rPr>
              <a:t> </a:t>
            </a:r>
            <a:r>
              <a:rPr lang="en-US" altLang="ko-KR" sz="1300" b="1">
                <a:solidFill>
                  <a:srgbClr val="FF0000"/>
                </a:solidFill>
              </a:rPr>
              <a:t>:</a:t>
            </a:r>
            <a:r>
              <a:rPr lang="ko-KR" altLang="en-US" sz="1300" b="1">
                <a:solidFill>
                  <a:srgbClr val="FF0000"/>
                </a:solidFill>
              </a:rPr>
              <a:t> </a:t>
            </a:r>
            <a:r>
              <a:rPr lang="en-US" altLang="ko-KR" sz="1300" b="1">
                <a:solidFill>
                  <a:srgbClr val="FF0000"/>
                </a:solidFill>
              </a:rPr>
              <a:t>600 x 1300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42430" y="5010481"/>
            <a:ext cx="2399324" cy="260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메인 화면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21317" y="4045095"/>
            <a:ext cx="2724972" cy="25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게임 다시하기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701174" y="3026140"/>
            <a:ext cx="1782364" cy="25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최종 점수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300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05339" y="1907101"/>
            <a:ext cx="2628328" cy="4500562"/>
          </a:xfrm>
          <a:prstGeom prst="rect">
            <a:avLst/>
          </a:prstGeom>
        </p:spPr>
      </p:pic>
      <p:pic>
        <p:nvPicPr>
          <p:cNvPr id="59" name="그림 5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880784" y="2223702"/>
            <a:ext cx="2217021" cy="3829483"/>
          </a:xfrm>
          <a:prstGeom prst="rect">
            <a:avLst/>
          </a:prstGeom>
        </p:spPr>
      </p:pic>
      <p:pic>
        <p:nvPicPr>
          <p:cNvPr id="60" name="그림 5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789858" y="3024245"/>
            <a:ext cx="900112" cy="252031"/>
          </a:xfrm>
          <a:prstGeom prst="rect">
            <a:avLst/>
          </a:prstGeom>
        </p:spPr>
      </p:pic>
      <p:pic>
        <p:nvPicPr>
          <p:cNvPr id="61" name="그림 60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799105" y="4087947"/>
            <a:ext cx="900112" cy="180022"/>
          </a:xfrm>
          <a:prstGeom prst="rect">
            <a:avLst/>
          </a:prstGeom>
        </p:spPr>
      </p:pic>
      <p:pic>
        <p:nvPicPr>
          <p:cNvPr id="62" name="그림 6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828903" y="5049106"/>
            <a:ext cx="900112" cy="180022"/>
          </a:xfrm>
          <a:prstGeom prst="rect">
            <a:avLst/>
          </a:prstGeom>
        </p:spPr>
      </p:pic>
      <p:sp>
        <p:nvSpPr>
          <p:cNvPr id="63" name="TextBox 47"/>
          <p:cNvSpPr txBox="1"/>
          <p:nvPr/>
        </p:nvSpPr>
        <p:spPr>
          <a:xfrm>
            <a:off x="1310682" y="6474599"/>
            <a:ext cx="1678484" cy="26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가로 </a:t>
            </a:r>
            <a:r>
              <a:rPr lang="en-US" altLang="ko-KR" sz="1200" b="1">
                <a:solidFill>
                  <a:srgbClr val="FF0000"/>
                </a:solidFill>
              </a:rPr>
              <a:t>:</a:t>
            </a:r>
            <a:r>
              <a:rPr lang="ko-KR" altLang="en-US" sz="1200" b="1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1080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종료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</p:spTree>
    <p:extLst>
      <p:ext uri="{BB962C8B-B14F-4D97-AF65-F5344CB8AC3E}">
        <p14:creationId xmlns:p14="http://schemas.microsoft.com/office/powerpoint/2010/main" val="1904348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종료 화면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365666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897" y="6160926"/>
            <a:ext cx="2570355" cy="28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rgbClr val="FF0000"/>
                </a:solidFill>
              </a:rPr>
              <a:t>뒷 배경</a:t>
            </a:r>
            <a:r>
              <a:rPr lang="en-US" altLang="ko-KR" sz="1300" b="1">
                <a:solidFill>
                  <a:srgbClr val="FF0000"/>
                </a:solidFill>
              </a:rPr>
              <a:t>_Score </a:t>
            </a:r>
            <a:r>
              <a:rPr lang="ko-KR" altLang="en-US" sz="1300" b="1">
                <a:solidFill>
                  <a:srgbClr val="FF0000"/>
                </a:solidFill>
              </a:rPr>
              <a:t> </a:t>
            </a:r>
            <a:r>
              <a:rPr lang="en-US" altLang="ko-KR" sz="1300" b="1">
                <a:solidFill>
                  <a:srgbClr val="FF0000"/>
                </a:solidFill>
              </a:rPr>
              <a:t>:</a:t>
            </a:r>
            <a:r>
              <a:rPr lang="ko-KR" altLang="en-US" sz="1300" b="1">
                <a:solidFill>
                  <a:srgbClr val="FF0000"/>
                </a:solidFill>
              </a:rPr>
              <a:t> 점수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42430" y="5010481"/>
            <a:ext cx="2399324" cy="260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srgbClr val="FF0000"/>
                </a:solidFill>
              </a:rPr>
              <a:t>Main = </a:t>
            </a:r>
            <a:r>
              <a:rPr lang="ko-KR" altLang="en-US" sz="1100" b="1">
                <a:solidFill>
                  <a:srgbClr val="FF0000"/>
                </a:solidFill>
              </a:rPr>
              <a:t>메인으로 나가기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21317" y="4045095"/>
            <a:ext cx="2724972" cy="25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srgbClr val="FF0000"/>
                </a:solidFill>
              </a:rPr>
              <a:t>Replay = </a:t>
            </a:r>
            <a:r>
              <a:rPr lang="ko-KR" altLang="en-US" sz="1100" b="1">
                <a:solidFill>
                  <a:srgbClr val="FF0000"/>
                </a:solidFill>
              </a:rPr>
              <a:t>게임 다시하기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701174" y="3026140"/>
            <a:ext cx="1782364" cy="25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srgbClr val="FF0000"/>
                </a:solidFill>
              </a:rPr>
              <a:t>Score = </a:t>
            </a:r>
            <a:r>
              <a:rPr lang="ko-KR" altLang="en-US" sz="1100" b="1">
                <a:solidFill>
                  <a:srgbClr val="FF0000"/>
                </a:solidFill>
              </a:rPr>
              <a:t>점수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05339" y="1907101"/>
            <a:ext cx="2628328" cy="4500562"/>
          </a:xfrm>
          <a:prstGeom prst="rect">
            <a:avLst/>
          </a:prstGeom>
        </p:spPr>
      </p:pic>
      <p:pic>
        <p:nvPicPr>
          <p:cNvPr id="59" name="그림 5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880784" y="2223702"/>
            <a:ext cx="2217021" cy="3829483"/>
          </a:xfrm>
          <a:prstGeom prst="rect">
            <a:avLst/>
          </a:prstGeom>
        </p:spPr>
      </p:pic>
      <p:pic>
        <p:nvPicPr>
          <p:cNvPr id="60" name="그림 5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789858" y="3024245"/>
            <a:ext cx="900112" cy="252031"/>
          </a:xfrm>
          <a:prstGeom prst="rect">
            <a:avLst/>
          </a:prstGeom>
        </p:spPr>
      </p:pic>
      <p:pic>
        <p:nvPicPr>
          <p:cNvPr id="61" name="그림 60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799105" y="4087947"/>
            <a:ext cx="900112" cy="180022"/>
          </a:xfrm>
          <a:prstGeom prst="rect">
            <a:avLst/>
          </a:prstGeom>
        </p:spPr>
      </p:pic>
      <p:pic>
        <p:nvPicPr>
          <p:cNvPr id="62" name="그림 6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828903" y="5049106"/>
            <a:ext cx="900112" cy="180022"/>
          </a:xfrm>
          <a:prstGeom prst="rect">
            <a:avLst/>
          </a:prstGeom>
        </p:spPr>
      </p:pic>
      <p:sp>
        <p:nvSpPr>
          <p:cNvPr id="63" name="TextBox 47"/>
          <p:cNvSpPr txBox="1"/>
          <p:nvPr/>
        </p:nvSpPr>
        <p:spPr>
          <a:xfrm>
            <a:off x="1310682" y="6474599"/>
            <a:ext cx="1678484" cy="26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가로 </a:t>
            </a:r>
            <a:r>
              <a:rPr lang="en-US" altLang="ko-KR" sz="1200" b="1">
                <a:solidFill>
                  <a:srgbClr val="FF0000"/>
                </a:solidFill>
              </a:rPr>
              <a:t>:</a:t>
            </a:r>
            <a:r>
              <a:rPr lang="ko-KR" altLang="en-US" sz="1200" b="1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1080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Name 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377664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플레이 내부 설정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pic>
        <p:nvPicPr>
          <p:cNvPr id="62" name="그림 6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461658" y="1844845"/>
            <a:ext cx="2628328" cy="4500562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4852148" y="1449505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64" name="TextBox 33"/>
          <p:cNvSpPr txBox="1"/>
          <p:nvPr/>
        </p:nvSpPr>
        <p:spPr>
          <a:xfrm>
            <a:off x="8578884" y="4402805"/>
            <a:ext cx="3687364" cy="30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설정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200 x 200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082176" y="1573250"/>
            <a:ext cx="4852434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sp>
        <p:nvSpPr>
          <p:cNvPr id="74" name="TextBox 33"/>
          <p:cNvSpPr txBox="1"/>
          <p:nvPr/>
        </p:nvSpPr>
        <p:spPr>
          <a:xfrm>
            <a:off x="8617415" y="3327199"/>
            <a:ext cx="3687364" cy="298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점수 텍스트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87564" y="4430027"/>
            <a:ext cx="304826" cy="28196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19371" y="3262599"/>
            <a:ext cx="823031" cy="495342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2244" y="2314081"/>
            <a:ext cx="2537680" cy="3398814"/>
          </a:xfrm>
          <a:prstGeom prst="rect">
            <a:avLst/>
          </a:prstGeom>
        </p:spPr>
      </p:pic>
      <p:sp>
        <p:nvSpPr>
          <p:cNvPr id="78" name="TextBox 33"/>
          <p:cNvSpPr txBox="1"/>
          <p:nvPr/>
        </p:nvSpPr>
        <p:spPr>
          <a:xfrm>
            <a:off x="4925179" y="5900885"/>
            <a:ext cx="3687365" cy="29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게임창 테두리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900 x 1300</a:t>
            </a:r>
          </a:p>
        </p:txBody>
      </p:sp>
    </p:spTree>
    <p:extLst>
      <p:ext uri="{BB962C8B-B14F-4D97-AF65-F5344CB8AC3E}">
        <p14:creationId xmlns:p14="http://schemas.microsoft.com/office/powerpoint/2010/main" val="2744791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플레이 내부 설정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pic>
        <p:nvPicPr>
          <p:cNvPr id="62" name="그림 6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461658" y="1844845"/>
            <a:ext cx="2628328" cy="4500562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4852148" y="1449505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64" name="TextBox 33"/>
          <p:cNvSpPr txBox="1"/>
          <p:nvPr/>
        </p:nvSpPr>
        <p:spPr>
          <a:xfrm>
            <a:off x="6622361" y="4014046"/>
            <a:ext cx="3687364" cy="30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다음 </a:t>
            </a:r>
            <a:r>
              <a:rPr lang="en-US" altLang="ko-KR" sz="1400" b="1">
                <a:solidFill>
                  <a:srgbClr val="FF0000"/>
                </a:solidFill>
              </a:rPr>
              <a:t>Object </a:t>
            </a:r>
            <a:r>
              <a:rPr lang="ko-KR" altLang="en-US" sz="1400" b="1">
                <a:solidFill>
                  <a:srgbClr val="FF0000"/>
                </a:solidFill>
              </a:rPr>
              <a:t>이미지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200 x 200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082176" y="1573250"/>
            <a:ext cx="4852434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sp>
        <p:nvSpPr>
          <p:cNvPr id="74" name="TextBox 33"/>
          <p:cNvSpPr txBox="1"/>
          <p:nvPr/>
        </p:nvSpPr>
        <p:spPr>
          <a:xfrm>
            <a:off x="7697386" y="2944467"/>
            <a:ext cx="3687364" cy="299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DeadLine 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900 x 10</a:t>
            </a:r>
          </a:p>
        </p:txBody>
      </p:sp>
      <p:sp>
        <p:nvSpPr>
          <p:cNvPr id="78" name="TextBox 33"/>
          <p:cNvSpPr txBox="1"/>
          <p:nvPr/>
        </p:nvSpPr>
        <p:spPr>
          <a:xfrm>
            <a:off x="7199488" y="5281640"/>
            <a:ext cx="3687365" cy="29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전체 </a:t>
            </a:r>
            <a:r>
              <a:rPr lang="en-US" altLang="ko-KR" sz="1400" b="1">
                <a:solidFill>
                  <a:srgbClr val="FF0000"/>
                </a:solidFill>
              </a:rPr>
              <a:t>Object 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300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04591" y="3009633"/>
            <a:ext cx="2377645" cy="16765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97863" y="4029060"/>
            <a:ext cx="396274" cy="34292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32071" y="5238470"/>
            <a:ext cx="1127857" cy="472480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5174672" y="5956372"/>
            <a:ext cx="6689147" cy="38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ctr">
              <a:defRPr/>
            </a:pPr>
            <a:r>
              <a:rPr lang="ko-KR" altLang="en-US" sz="2200" b="1">
                <a:solidFill>
                  <a:srgbClr val="FF0000"/>
                </a:solidFill>
              </a:rPr>
              <a:t>새총 같은 경우에는 대포로 교체 </a:t>
            </a:r>
            <a:r>
              <a:rPr lang="en-US" altLang="ko-KR" sz="2200" b="1">
                <a:solidFill>
                  <a:srgbClr val="FF0000"/>
                </a:solidFill>
              </a:rPr>
              <a:t>,</a:t>
            </a:r>
            <a:r>
              <a:rPr lang="ko-KR" altLang="en-US" sz="2200" b="1">
                <a:solidFill>
                  <a:srgbClr val="FF0000"/>
                </a:solidFill>
              </a:rPr>
              <a:t> 사이즈 미정</a:t>
            </a:r>
          </a:p>
        </p:txBody>
      </p:sp>
    </p:spTree>
    <p:extLst>
      <p:ext uri="{BB962C8B-B14F-4D97-AF65-F5344CB8AC3E}">
        <p14:creationId xmlns:p14="http://schemas.microsoft.com/office/powerpoint/2010/main" val="3504029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2006793-ADEC-FD7F-D93A-5D40C7A7E9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플레이 내부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60102E2-D0FB-62C7-6590-D439CB687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741C34A3-05E2-6630-38B6-A8D008C578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D8FF62F5-756B-5E6B-CB2B-E4CADFC1AD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B854C785-CEB0-0A79-B4A9-1DE82AE8F2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34D09D7D-0D56-F5E5-8424-7F76763888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9D0F4DAB-FD01-25A8-233F-9B7A8DF707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962734" y="1482646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 화면</a:t>
            </a:r>
            <a:endParaRPr lang="en-US" altLang="ko-KR" sz="1100">
              <a:solidFill>
                <a:schemeClr val="tx1"/>
              </a:solidFill>
              <a:ea typeface="KCC-한빛"/>
            </a:endParaRPr>
          </a:p>
        </p:txBody>
      </p:sp>
      <p:sp>
        <p:nvSpPr>
          <p:cNvPr id="28" name="TextBox 1098"/>
          <p:cNvSpPr txBox="1"/>
          <p:nvPr/>
        </p:nvSpPr>
        <p:spPr>
          <a:xfrm>
            <a:off x="818036" y="1869867"/>
            <a:ext cx="4214423" cy="5100528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>
                <a:ea typeface="KCC-한빛"/>
              </a:rPr>
              <a:t>  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내 설정창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7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ea typeface="KCC-한빛"/>
              </a:rPr>
              <a:t>-</a:t>
            </a:r>
            <a:r>
              <a:rPr lang="ko-KR" altLang="en-US" sz="1700" b="1">
                <a:ea typeface="KCC-한빛"/>
              </a:rPr>
              <a:t> 세팅창 </a:t>
            </a:r>
            <a:r>
              <a:rPr lang="en-US" altLang="ko-KR" sz="1700" b="1">
                <a:ea typeface="KCC-한빛"/>
              </a:rPr>
              <a:t>: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</a:p>
          <a:p>
            <a:pPr lvl="0">
              <a:defRPr/>
            </a:pPr>
            <a:endParaRPr lang="en-US" altLang="ko-KR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700" b="1"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사운드 </a:t>
            </a:r>
            <a:r>
              <a:rPr lang="en-US" altLang="ko-KR" sz="1700" b="1">
                <a:ea typeface="KCC-한빛"/>
              </a:rPr>
              <a:t>:</a:t>
            </a:r>
            <a:r>
              <a:rPr lang="ko-KR" altLang="en-US" sz="17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7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효과음 </a:t>
            </a:r>
            <a:r>
              <a:rPr lang="en-US" altLang="ko-KR" sz="1700" b="1">
                <a:ea typeface="KCC-한빛"/>
              </a:rPr>
              <a:t>:</a:t>
            </a:r>
            <a:r>
              <a:rPr lang="ko-KR" altLang="en-US" sz="17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7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게임 계속 </a:t>
            </a:r>
            <a:r>
              <a:rPr lang="en-US" altLang="ko-KR" sz="1700" b="1">
                <a:ea typeface="KCC-한빛"/>
              </a:rPr>
              <a:t>:</a:t>
            </a:r>
            <a:r>
              <a:rPr lang="ko-KR" altLang="en-US" sz="17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</a:p>
          <a:p>
            <a:pPr lvl="0">
              <a:defRPr/>
            </a:pPr>
            <a:endParaRPr lang="ko-KR" altLang="en-US" sz="1800" b="1"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ea typeface="KCC-한빛"/>
              </a:rPr>
              <a:t>-</a:t>
            </a:r>
            <a:r>
              <a:rPr lang="ko-KR" altLang="en-US" sz="1700" b="1">
                <a:ea typeface="KCC-한빛"/>
              </a:rPr>
              <a:t> 메인 화면 </a:t>
            </a:r>
            <a:r>
              <a:rPr lang="en-US" altLang="ko-KR" sz="1700" b="1">
                <a:ea typeface="KCC-한빛"/>
              </a:rPr>
              <a:t>:</a:t>
            </a:r>
            <a:r>
              <a:rPr lang="ko-KR" altLang="en-US" sz="17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b="1">
                <a:ea typeface="KCC-한빛"/>
              </a:rPr>
              <a:t> </a:t>
            </a: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</p:txBody>
      </p:sp>
      <p:pic>
        <p:nvPicPr>
          <p:cNvPr id="29" name="그림 2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102618" y="1814257"/>
            <a:ext cx="2628328" cy="4680585"/>
          </a:xfrm>
          <a:prstGeom prst="rect">
            <a:avLst/>
          </a:prstGeom>
        </p:spPr>
      </p:pic>
      <p:sp>
        <p:nvSpPr>
          <p:cNvPr id="30" name="화살표: 아래쪽 62"/>
          <p:cNvSpPr/>
          <p:nvPr/>
        </p:nvSpPr>
        <p:spPr>
          <a:xfrm rot="16200000">
            <a:off x="4935830" y="3249606"/>
            <a:ext cx="1197251" cy="15560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18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E1C7D8A-43B3-601D-ADF5-D04707D19B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플레이 내부 설정 구성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87092D5-771C-7470-3028-78C1E597C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FAB5536-9F43-33C1-677E-B43DCCA055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00BC60EB-9526-E041-733C-5911D61339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2A75B701-05C3-EABE-EE92-F3961B5F05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E928D330-F407-163C-2470-01E6C94A0F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9EA7B231-0AFB-AD41-38AE-2F438A4063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52148" y="1449505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311E3E-88F2-19A1-4BF4-79C71FC26627}"/>
              </a:ext>
            </a:extLst>
          </p:cNvPr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41895" y="3718298"/>
            <a:ext cx="3687364" cy="296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사운드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15815" y="4401037"/>
            <a:ext cx="3687364" cy="29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효과음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15458" y="5843128"/>
            <a:ext cx="3687364" cy="29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메인 화면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150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42352" y="5067495"/>
            <a:ext cx="3687364" cy="297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게임 계속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150</a:t>
            </a:r>
          </a:p>
        </p:txBody>
      </p:sp>
      <p:pic>
        <p:nvPicPr>
          <p:cNvPr id="63" name="그림 6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63847" y="1907101"/>
            <a:ext cx="2628328" cy="4500562"/>
          </a:xfrm>
          <a:prstGeom prst="rect">
            <a:avLst/>
          </a:prstGeom>
        </p:spPr>
      </p:pic>
      <p:pic>
        <p:nvPicPr>
          <p:cNvPr id="64" name="그림 6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562426" y="3721042"/>
            <a:ext cx="900112" cy="252031"/>
          </a:xfrm>
          <a:prstGeom prst="rect">
            <a:avLst/>
          </a:prstGeom>
        </p:spPr>
      </p:pic>
      <p:pic>
        <p:nvPicPr>
          <p:cNvPr id="65" name="그림 64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556322" y="4398828"/>
            <a:ext cx="900112" cy="252031"/>
          </a:xfrm>
          <a:prstGeom prst="rect">
            <a:avLst/>
          </a:prstGeom>
        </p:spPr>
      </p:pic>
      <p:pic>
        <p:nvPicPr>
          <p:cNvPr id="66" name="그림 65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576453" y="5129047"/>
            <a:ext cx="900112" cy="180022"/>
          </a:xfrm>
          <a:prstGeom prst="rect">
            <a:avLst/>
          </a:prstGeom>
        </p:spPr>
      </p:pic>
      <p:pic>
        <p:nvPicPr>
          <p:cNvPr id="67" name="그림 66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5568832" y="5803936"/>
            <a:ext cx="900112" cy="180022"/>
          </a:xfrm>
          <a:prstGeom prst="rect">
            <a:avLst/>
          </a:prstGeom>
        </p:spPr>
      </p:pic>
      <p:sp>
        <p:nvSpPr>
          <p:cNvPr id="69" name="TextBox 47"/>
          <p:cNvSpPr txBox="1"/>
          <p:nvPr/>
        </p:nvSpPr>
        <p:spPr>
          <a:xfrm>
            <a:off x="1310682" y="6417449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가로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1080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6082176" y="1573250"/>
            <a:ext cx="4852434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내설정창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36813" y="2385047"/>
            <a:ext cx="1318374" cy="541066"/>
          </a:xfrm>
          <a:prstGeom prst="rect">
            <a:avLst/>
          </a:prstGeom>
        </p:spPr>
      </p:pic>
      <p:sp>
        <p:nvSpPr>
          <p:cNvPr id="72" name="TextBox 33"/>
          <p:cNvSpPr txBox="1"/>
          <p:nvPr/>
        </p:nvSpPr>
        <p:spPr>
          <a:xfrm>
            <a:off x="7078262" y="2468375"/>
            <a:ext cx="3687364" cy="296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세팅 텍스트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</p:spTree>
    <p:extLst>
      <p:ext uri="{BB962C8B-B14F-4D97-AF65-F5344CB8AC3E}">
        <p14:creationId xmlns:p14="http://schemas.microsoft.com/office/powerpoint/2010/main" val="1100797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플레이 내부 설정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52148" y="1449505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세로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41895" y="3623048"/>
            <a:ext cx="3687364" cy="2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BackGround Sound = </a:t>
            </a:r>
            <a:r>
              <a:rPr lang="ko-KR" altLang="en-US" sz="1400" b="1">
                <a:solidFill>
                  <a:srgbClr val="FF0000"/>
                </a:solidFill>
              </a:rPr>
              <a:t>배경음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15815" y="4305787"/>
            <a:ext cx="3687364" cy="29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Sound Effect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= </a:t>
            </a:r>
            <a:r>
              <a:rPr lang="ko-KR" altLang="en-US" sz="1400" b="1">
                <a:solidFill>
                  <a:srgbClr val="FF0000"/>
                </a:solidFill>
              </a:rPr>
              <a:t>효과음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15458" y="5747878"/>
            <a:ext cx="3687364" cy="29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Main =</a:t>
            </a:r>
            <a:r>
              <a:rPr lang="ko-KR" altLang="en-US" sz="1400" b="1">
                <a:solidFill>
                  <a:srgbClr val="FF0000"/>
                </a:solidFill>
              </a:rPr>
              <a:t> 메인으로 나가기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42352" y="4972245"/>
            <a:ext cx="3687364" cy="297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Contiue = </a:t>
            </a:r>
            <a:r>
              <a:rPr lang="ko-KR" altLang="en-US" sz="1400" b="1">
                <a:solidFill>
                  <a:srgbClr val="FF0000"/>
                </a:solidFill>
              </a:rPr>
              <a:t>계속 하기</a:t>
            </a:r>
          </a:p>
        </p:txBody>
      </p:sp>
      <p:pic>
        <p:nvPicPr>
          <p:cNvPr id="63" name="그림 6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63847" y="1907101"/>
            <a:ext cx="2628328" cy="4500562"/>
          </a:xfrm>
          <a:prstGeom prst="rect">
            <a:avLst/>
          </a:prstGeom>
        </p:spPr>
      </p:pic>
      <p:pic>
        <p:nvPicPr>
          <p:cNvPr id="64" name="그림 6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562426" y="3625792"/>
            <a:ext cx="900112" cy="252031"/>
          </a:xfrm>
          <a:prstGeom prst="rect">
            <a:avLst/>
          </a:prstGeom>
        </p:spPr>
      </p:pic>
      <p:pic>
        <p:nvPicPr>
          <p:cNvPr id="65" name="그림 64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556322" y="4303578"/>
            <a:ext cx="900112" cy="252031"/>
          </a:xfrm>
          <a:prstGeom prst="rect">
            <a:avLst/>
          </a:prstGeom>
        </p:spPr>
      </p:pic>
      <p:pic>
        <p:nvPicPr>
          <p:cNvPr id="66" name="그림 65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576453" y="5033797"/>
            <a:ext cx="900112" cy="180022"/>
          </a:xfrm>
          <a:prstGeom prst="rect">
            <a:avLst/>
          </a:prstGeom>
        </p:spPr>
      </p:pic>
      <p:pic>
        <p:nvPicPr>
          <p:cNvPr id="67" name="그림 66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5568832" y="5708686"/>
            <a:ext cx="900112" cy="180022"/>
          </a:xfrm>
          <a:prstGeom prst="rect">
            <a:avLst/>
          </a:prstGeom>
        </p:spPr>
      </p:pic>
      <p:sp>
        <p:nvSpPr>
          <p:cNvPr id="69" name="TextBox 47"/>
          <p:cNvSpPr txBox="1"/>
          <p:nvPr/>
        </p:nvSpPr>
        <p:spPr>
          <a:xfrm>
            <a:off x="1310682" y="6417449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가로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1080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36813" y="2385047"/>
            <a:ext cx="1318374" cy="541066"/>
          </a:xfrm>
          <a:prstGeom prst="rect">
            <a:avLst/>
          </a:prstGeom>
        </p:spPr>
      </p:pic>
      <p:sp>
        <p:nvSpPr>
          <p:cNvPr id="72" name="TextBox 33"/>
          <p:cNvSpPr txBox="1"/>
          <p:nvPr/>
        </p:nvSpPr>
        <p:spPr>
          <a:xfrm>
            <a:off x="7078262" y="2468375"/>
            <a:ext cx="3687364" cy="296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Setting = </a:t>
            </a:r>
            <a:r>
              <a:rPr lang="ko-KR" altLang="en-US" sz="1400" b="1">
                <a:solidFill>
                  <a:srgbClr val="FF0000"/>
                </a:solidFill>
              </a:rPr>
              <a:t>세팅창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Name 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4275849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3847" y="1907101"/>
            <a:ext cx="2628328" cy="4500562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3972945" y="6048572"/>
            <a:ext cx="2112567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링크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내 세팅창 </a:t>
            </a:r>
            <a:r>
              <a:rPr lang="en-US" altLang="ko-KR"/>
              <a:t>UI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27870" y="2777449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배경음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13958" y="2050070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43831" y="3552759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효과음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1583" y="4395987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계속 하기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260111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내 세팅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770955" y="440999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754153" y="278078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879361" y="6062785"/>
            <a:ext cx="5593080" cy="317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저작권 걱정NO [상업용 무료폰트18종] 바로다운로드!</a:t>
            </a:r>
            <a:endParaRPr sz="15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cxnSp>
        <p:nvCxnSpPr>
          <p:cNvPr id="63" name="화살표 62"/>
          <p:cNvCxnSpPr>
            <a:stCxn id="62" idx="3"/>
            <a:endCxn id="61" idx="1"/>
          </p:cNvCxnSpPr>
          <p:nvPr/>
        </p:nvCxnSpPr>
        <p:spPr>
          <a:xfrm flipV="1">
            <a:off x="6085513" y="6221316"/>
            <a:ext cx="793849" cy="4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735103" y="206641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763678" y="354278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360633" y="5177037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 이동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5790005" y="519104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</p:spTree>
    <p:extLst>
      <p:ext uri="{BB962C8B-B14F-4D97-AF65-F5344CB8AC3E}">
        <p14:creationId xmlns:p14="http://schemas.microsoft.com/office/powerpoint/2010/main" val="33363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E3032-D215-9A9E-5A00-EF47F4CA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1882D5E-3C05-D65B-41BC-0708F2799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기본 컨셉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F237529-30F8-DA74-5224-25F6773B31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FC46497-654A-726F-291F-B93701BF0B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1899252"/>
            <a:ext cx="7812087" cy="33607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새총으로 보석을 발사하여 가장 비싼 보석인 다이아몬드 만들어내는 게임</a:t>
            </a:r>
            <a:endParaRPr lang="en-US" altLang="ko-KR" sz="2000" dirty="0"/>
          </a:p>
          <a:p>
            <a:r>
              <a:rPr lang="ko-KR" altLang="en-US" sz="2000" dirty="0"/>
              <a:t>화면 비율은 </a:t>
            </a:r>
            <a:r>
              <a:rPr lang="en-US" altLang="ko-KR" sz="2000" dirty="0"/>
              <a:t>9:16</a:t>
            </a:r>
            <a:r>
              <a:rPr lang="ko-KR" altLang="en-US" sz="2000" dirty="0"/>
              <a:t>으로 설정하며 모든 </a:t>
            </a:r>
            <a:r>
              <a:rPr lang="en-US" altLang="ko-KR" sz="2000" dirty="0"/>
              <a:t>Unity </a:t>
            </a:r>
            <a:r>
              <a:rPr lang="ko-KR" altLang="en-US" sz="2000" dirty="0"/>
              <a:t>작업 환경에서 해상도를</a:t>
            </a:r>
            <a:br>
              <a:rPr lang="en-US" altLang="ko-KR" sz="2000" dirty="0"/>
            </a:br>
            <a:r>
              <a:rPr lang="ko-KR" altLang="en-US" sz="2000" dirty="0"/>
              <a:t> 가로 </a:t>
            </a:r>
            <a:r>
              <a:rPr lang="en-US" altLang="ko-KR" sz="2000" dirty="0"/>
              <a:t>1080 / </a:t>
            </a:r>
            <a:r>
              <a:rPr lang="ko-KR" altLang="en-US" sz="2000" dirty="0"/>
              <a:t>세로 </a:t>
            </a:r>
            <a:r>
              <a:rPr lang="en-US" altLang="ko-KR" sz="2000" dirty="0"/>
              <a:t>1920</a:t>
            </a:r>
            <a:r>
              <a:rPr lang="ko-KR" altLang="en-US" sz="2000" dirty="0"/>
              <a:t>으로 설정하여 작업한다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또한 </a:t>
            </a:r>
            <a:r>
              <a:rPr lang="en-US" altLang="ko-KR" sz="2000" dirty="0" err="1"/>
              <a:t>Andriod</a:t>
            </a:r>
            <a:r>
              <a:rPr lang="en-US" altLang="ko-KR" sz="2000" dirty="0"/>
              <a:t> </a:t>
            </a:r>
            <a:r>
              <a:rPr lang="ko-KR" altLang="en-US" sz="2000" dirty="0"/>
              <a:t>빌드를 위한 밑 작업 </a:t>
            </a:r>
            <a:r>
              <a:rPr lang="en-US" altLang="ko-KR" sz="2000" dirty="0"/>
              <a:t>“</a:t>
            </a:r>
            <a:r>
              <a:rPr lang="ko-KR" altLang="en-US" sz="2000" dirty="0"/>
              <a:t>먼저</a:t>
            </a:r>
            <a:r>
              <a:rPr lang="en-US" altLang="ko-KR" sz="2000" dirty="0"/>
              <a:t>“ </a:t>
            </a:r>
            <a:r>
              <a:rPr lang="ko-KR" altLang="en-US" sz="2000" dirty="0"/>
              <a:t>실행할 것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E71BE62-C33B-4408-84C1-2FFCC384FD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E74116-DA4E-3CE0-84DB-A1F1ADF14F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15FCC90-28DC-7A7E-85BD-37220FA1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DE441B5-81CC-473A-D379-A47392B047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460A48D-EF11-F7BF-F986-7F8DDF332D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내용 개체 틀 9">
            <a:extLst>
              <a:ext uri="{FF2B5EF4-FFF2-40B4-BE49-F238E27FC236}">
                <a16:creationId xmlns:a16="http://schemas.microsoft.com/office/drawing/2014/main" id="{3687BB49-197A-047E-46C7-02C098F7E20D}"/>
              </a:ext>
            </a:extLst>
          </p:cNvPr>
          <p:cNvSpPr txBox="1">
            <a:spLocks/>
          </p:cNvSpPr>
          <p:nvPr/>
        </p:nvSpPr>
        <p:spPr>
          <a:xfrm>
            <a:off x="580103" y="5259990"/>
            <a:ext cx="4699780" cy="4780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게임 이름 </a:t>
            </a:r>
            <a:r>
              <a:rPr lang="en-US" altLang="ko-KR" sz="2000" dirty="0"/>
              <a:t>: [</a:t>
            </a:r>
            <a:r>
              <a:rPr lang="ko-KR" altLang="en-US" sz="2000" dirty="0"/>
              <a:t> 광물 대소동 </a:t>
            </a:r>
            <a:r>
              <a:rPr lang="en-US" altLang="ko-KR" sz="2000" dirty="0"/>
              <a:t>] </a:t>
            </a:r>
            <a:br>
              <a:rPr lang="en-US" altLang="ko-KR" sz="2000" dirty="0"/>
            </a:br>
            <a:r>
              <a:rPr lang="ko-KR" altLang="en-US" sz="2000" dirty="0"/>
              <a:t>게임장르 </a:t>
            </a:r>
            <a:r>
              <a:rPr lang="en-US" altLang="ko-KR" sz="2000" dirty="0"/>
              <a:t>: </a:t>
            </a:r>
            <a:r>
              <a:rPr lang="ko-KR" altLang="en-US" sz="2000" dirty="0"/>
              <a:t>퍼즐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화면비율 </a:t>
            </a:r>
            <a:r>
              <a:rPr lang="en-US" altLang="ko-KR" sz="2000" dirty="0"/>
              <a:t>: 9:16</a:t>
            </a:r>
          </a:p>
          <a:p>
            <a:pPr marL="0" indent="0">
              <a:buNone/>
            </a:pPr>
            <a:r>
              <a:rPr lang="ko-KR" altLang="en-US" sz="2000" dirty="0"/>
              <a:t>플랫폼 </a:t>
            </a:r>
            <a:r>
              <a:rPr lang="en-US" altLang="ko-KR" sz="2000" dirty="0"/>
              <a:t>: Android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7" name="그림 개체 틀 6" descr="인간의 얼굴, 의류, 미소, 만화 영화이(가) 표시된 사진&#10;&#10;자동 생성된 설명">
            <a:extLst>
              <a:ext uri="{FF2B5EF4-FFF2-40B4-BE49-F238E27FC236}">
                <a16:creationId xmlns:a16="http://schemas.microsoft.com/office/drawing/2014/main" id="{87ABB630-F340-B1C5-55B7-21707B9653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" r="2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6839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6DB7605-3C68-0E7C-38AA-7A0A923E62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새총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24ACCC7-F6EC-722C-D78D-E54E57FE0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24D579E6-91E5-9ADF-6A8C-D09D7D870A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B6A06FF0-6281-B9D0-A4FB-DAADFC5BB2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38D3F97-FD12-0124-F885-90024932B1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158FA618-EFCE-8B79-775D-730CC27EED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08C32D85-D21A-1B37-34AE-6BE31D957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37966" y="1529539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890163" y="2545511"/>
            <a:ext cx="2208940" cy="252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500" b="1" dirty="0">
              <a:solidFill>
                <a:schemeClr val="tx1"/>
              </a:solidFill>
              <a:ea typeface="KCC-한빛"/>
            </a:endParaRPr>
          </a:p>
        </p:txBody>
      </p:sp>
      <p:sp>
        <p:nvSpPr>
          <p:cNvPr id="16" name="가로 글상자 1193"/>
          <p:cNvSpPr txBox="1"/>
          <p:nvPr/>
        </p:nvSpPr>
        <p:spPr>
          <a:xfrm>
            <a:off x="4732208" y="5469309"/>
            <a:ext cx="6870716" cy="577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sz="3200" b="1" dirty="0">
                <a:solidFill>
                  <a:srgbClr val="FF0000"/>
                </a:solidFill>
              </a:rPr>
              <a:t>6초 이후 다시 0초대로 반복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995650" y="3067435"/>
            <a:ext cx="5506695" cy="723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900" b="1" dirty="0">
                <a:solidFill>
                  <a:srgbClr val="FF0000"/>
                </a:solidFill>
                <a:ea typeface="KCC-한빛"/>
              </a:rPr>
              <a:t>대포 각도 </a:t>
            </a:r>
            <a:r>
              <a:rPr lang="en-US" altLang="ko-KR" sz="2900" b="1" dirty="0">
                <a:solidFill>
                  <a:srgbClr val="FF0000"/>
                </a:solidFill>
                <a:ea typeface="KCC-한빛"/>
              </a:rPr>
              <a:t>:  </a:t>
            </a:r>
            <a:r>
              <a:rPr lang="ko-KR" altLang="en-US" sz="2900" b="1" dirty="0">
                <a:solidFill>
                  <a:srgbClr val="FF0000"/>
                </a:solidFill>
                <a:ea typeface="KCC-한빛"/>
              </a:rPr>
              <a:t>회의 한 후 수정</a:t>
            </a:r>
            <a:endParaRPr lang="en-US" altLang="ko-KR" sz="2900" b="1" dirty="0">
              <a:solidFill>
                <a:srgbClr val="FF0000"/>
              </a:solidFill>
              <a:ea typeface="KCC-한빛"/>
            </a:endParaRPr>
          </a:p>
        </p:txBody>
      </p:sp>
      <p:pic>
        <p:nvPicPr>
          <p:cNvPr id="26" name="그림 2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461658" y="1844845"/>
            <a:ext cx="2628328" cy="4500562"/>
          </a:xfrm>
          <a:prstGeom prst="rect">
            <a:avLst/>
          </a:prstGeom>
        </p:spPr>
      </p:pic>
      <p:pic>
        <p:nvPicPr>
          <p:cNvPr id="5" name="그림 4" descr="디자인, 예술이(가) 표시된 사진&#10;&#10;자동 생성된 설명">
            <a:extLst>
              <a:ext uri="{FF2B5EF4-FFF2-40B4-BE49-F238E27FC236}">
                <a16:creationId xmlns:a16="http://schemas.microsoft.com/office/drawing/2014/main" id="{8A169B9F-D7E1-F18A-7503-5F5F367CC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258" y="2461803"/>
            <a:ext cx="1421159" cy="25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14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7A5F-8469-3006-B1C0-95E63DA13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D12A35-C97D-8316-58B0-E1A57886C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시작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EB68CCE-1CB8-9C85-DF96-B96763324A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D9BF530A-9BB6-0A90-3287-37EAB4979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E50414AB-802A-3AF8-F802-9012B8260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2E85CB93-82B0-B6CA-0C2E-EAABD68395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D8866A17-4C2F-298D-D7CA-A0E5EF7F6A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774D0842-264C-DE81-D910-38BDD9882E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A34EA3-7467-8962-3BA0-BD2B607D3CA0}"/>
              </a:ext>
            </a:extLst>
          </p:cNvPr>
          <p:cNvSpPr/>
          <p:nvPr/>
        </p:nvSpPr>
        <p:spPr>
          <a:xfrm>
            <a:off x="7636822" y="2002439"/>
            <a:ext cx="1437628" cy="319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계속하기 클릭</a:t>
            </a: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방금전 기록 불러옴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38E359A-9F1D-A461-8996-81370A3AE35B}"/>
              </a:ext>
            </a:extLst>
          </p:cNvPr>
          <p:cNvSpPr/>
          <p:nvPr/>
        </p:nvSpPr>
        <p:spPr>
          <a:xfrm>
            <a:off x="4618578" y="1569644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44F92CD-CE5E-B3A9-6F8D-BD4042B084CC}"/>
              </a:ext>
            </a:extLst>
          </p:cNvPr>
          <p:cNvSpPr/>
          <p:nvPr/>
        </p:nvSpPr>
        <p:spPr>
          <a:xfrm>
            <a:off x="4769084" y="1669851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A3EBF4-E440-BEB7-6C28-3B3C5BF75D41}"/>
              </a:ext>
            </a:extLst>
          </p:cNvPr>
          <p:cNvSpPr/>
          <p:nvPr/>
        </p:nvSpPr>
        <p:spPr>
          <a:xfrm>
            <a:off x="4987145" y="2492659"/>
            <a:ext cx="2208724" cy="3505654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AC5E14-7B49-02A0-E9ED-7BCCB83C1F31}"/>
              </a:ext>
            </a:extLst>
          </p:cNvPr>
          <p:cNvSpPr/>
          <p:nvPr/>
        </p:nvSpPr>
        <p:spPr>
          <a:xfrm>
            <a:off x="5457845" y="3554691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계속하기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D0392C5-DCF9-9F31-F916-7863CC69EF48}"/>
              </a:ext>
            </a:extLst>
          </p:cNvPr>
          <p:cNvSpPr/>
          <p:nvPr/>
        </p:nvSpPr>
        <p:spPr>
          <a:xfrm>
            <a:off x="5457845" y="4257474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다시하기</a:t>
            </a:r>
          </a:p>
        </p:txBody>
      </p:sp>
      <p:pic>
        <p:nvPicPr>
          <p:cNvPr id="8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E95F75D0-AAE3-B86A-E943-F71D101AF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6297720" y="2869728"/>
            <a:ext cx="461832" cy="402950"/>
          </a:xfrm>
          <a:prstGeom prst="rect">
            <a:avLst/>
          </a:prstGeom>
          <a:noFill/>
        </p:spPr>
      </p:pic>
      <p:pic>
        <p:nvPicPr>
          <p:cNvPr id="9" name="그림 8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CC773C87-54B0-6030-F4D3-0D969DFB2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5819378" y="5509591"/>
            <a:ext cx="553243" cy="553242"/>
          </a:xfrm>
          <a:prstGeom prst="rect">
            <a:avLst/>
          </a:prstGeom>
        </p:spPr>
      </p:pic>
      <p:pic>
        <p:nvPicPr>
          <p:cNvPr id="10" name="그림 9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8B5A37A1-826E-E25E-D113-2F103F1B2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90631" y="5482192"/>
            <a:ext cx="561563" cy="653357"/>
          </a:xfrm>
          <a:prstGeom prst="rect">
            <a:avLst/>
          </a:prstGeom>
        </p:spPr>
      </p:pic>
      <p:pic>
        <p:nvPicPr>
          <p:cNvPr id="11" name="그림 10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7CB67143-3A9A-151C-04DF-09E325981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99881" y="3193819"/>
            <a:ext cx="561563" cy="653357"/>
          </a:xfrm>
          <a:prstGeom prst="rect">
            <a:avLst/>
          </a:prstGeom>
        </p:spPr>
      </p:pic>
      <p:pic>
        <p:nvPicPr>
          <p:cNvPr id="14" name="그림 13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A2E35BCC-207F-096B-8F86-272552FD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068" y="1484200"/>
            <a:ext cx="1160799" cy="1350545"/>
          </a:xfrm>
          <a:prstGeom prst="rect">
            <a:avLst/>
          </a:prstGeom>
        </p:spPr>
      </p:pic>
      <p:pic>
        <p:nvPicPr>
          <p:cNvPr id="15" name="그림 14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36146F0A-E002-B5E7-968A-2799AF595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655424">
            <a:off x="5063996" y="2683805"/>
            <a:ext cx="553243" cy="553242"/>
          </a:xfrm>
          <a:prstGeom prst="rect">
            <a:avLst/>
          </a:prstGeom>
        </p:spPr>
      </p:pic>
      <p:pic>
        <p:nvPicPr>
          <p:cNvPr id="16" name="그림 15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74787F44-BE1B-E208-45DC-A9749A6FC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6349461" y="4815178"/>
            <a:ext cx="424941" cy="424940"/>
          </a:xfrm>
          <a:prstGeom prst="rect">
            <a:avLst/>
          </a:prstGeom>
        </p:spPr>
      </p:pic>
      <p:pic>
        <p:nvPicPr>
          <p:cNvPr id="17" name="Picture 4" descr="Bronze Bar Png - Copper Png, Transparent Png - 796x720 (#1795013) - PinPng">
            <a:extLst>
              <a:ext uri="{FF2B5EF4-FFF2-40B4-BE49-F238E27FC236}">
                <a16:creationId xmlns:a16="http://schemas.microsoft.com/office/drawing/2014/main" id="{6997AB0C-737B-860E-8D0F-E90B60DCE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900000">
            <a:off x="5252371" y="4951832"/>
            <a:ext cx="349968" cy="333231"/>
          </a:xfrm>
          <a:prstGeom prst="rect">
            <a:avLst/>
          </a:prstGeom>
          <a:noFill/>
        </p:spPr>
      </p:pic>
      <p:pic>
        <p:nvPicPr>
          <p:cNvPr id="18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5F6C4CA6-6490-3B9D-21E5-9A3158BB5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6614687" y="5230305"/>
            <a:ext cx="461832" cy="402950"/>
          </a:xfrm>
          <a:prstGeom prst="rect">
            <a:avLst/>
          </a:prstGeom>
          <a:noFill/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041AEB5-2D39-35DF-E1A7-4FEFAA1AF465}"/>
              </a:ext>
            </a:extLst>
          </p:cNvPr>
          <p:cNvSpPr/>
          <p:nvPr/>
        </p:nvSpPr>
        <p:spPr>
          <a:xfrm>
            <a:off x="9172231" y="1569644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34569F3-1EFD-DF30-F151-4E5EF88BBF44}"/>
              </a:ext>
            </a:extLst>
          </p:cNvPr>
          <p:cNvSpPr/>
          <p:nvPr/>
        </p:nvSpPr>
        <p:spPr>
          <a:xfrm>
            <a:off x="9322737" y="1669851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7AC5F7-20EA-34AE-C85C-12442556AAEE}"/>
              </a:ext>
            </a:extLst>
          </p:cNvPr>
          <p:cNvSpPr/>
          <p:nvPr/>
        </p:nvSpPr>
        <p:spPr>
          <a:xfrm>
            <a:off x="11329204" y="1747731"/>
            <a:ext cx="466026" cy="470397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KCC-한빛"/>
            </a:endParaRPr>
          </a:p>
        </p:txBody>
      </p:sp>
      <p:pic>
        <p:nvPicPr>
          <p:cNvPr id="27" name="Picture 2" descr="기어 ">
            <a:extLst>
              <a:ext uri="{FF2B5EF4-FFF2-40B4-BE49-F238E27FC236}">
                <a16:creationId xmlns:a16="http://schemas.microsoft.com/office/drawing/2014/main" id="{E1E7FD6F-AD20-400C-8884-CF721BA3D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386267" y="1807427"/>
            <a:ext cx="363255" cy="363255"/>
          </a:xfrm>
          <a:prstGeom prst="rect">
            <a:avLst/>
          </a:prstGeom>
          <a:noFill/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2CE5C3-C7C3-B9CE-5423-FAA89EC5DE85}"/>
              </a:ext>
            </a:extLst>
          </p:cNvPr>
          <p:cNvSpPr/>
          <p:nvPr/>
        </p:nvSpPr>
        <p:spPr>
          <a:xfrm>
            <a:off x="9540798" y="2492659"/>
            <a:ext cx="2208724" cy="392662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KCC-한빛"/>
            </a:endParaRPr>
          </a:p>
        </p:txBody>
      </p:sp>
      <p:pic>
        <p:nvPicPr>
          <p:cNvPr id="29" name="그림 28" descr="디자인이(가) 표시된 사진  자동 생성된 설명">
            <a:extLst>
              <a:ext uri="{FF2B5EF4-FFF2-40B4-BE49-F238E27FC236}">
                <a16:creationId xmlns:a16="http://schemas.microsoft.com/office/drawing/2014/main" id="{5FA83941-ECB6-8326-A897-FF61D0F5B4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44728" y="3059816"/>
            <a:ext cx="821498" cy="821498"/>
          </a:xfrm>
          <a:prstGeom prst="rect">
            <a:avLst/>
          </a:prstGeom>
        </p:spPr>
      </p:pic>
      <p:pic>
        <p:nvPicPr>
          <p:cNvPr id="30" name="Picture 6" descr="Bronze Bars Images – Browse 12,654 Stock Photos, Vectors, and Video | Adobe  Stock">
            <a:extLst>
              <a:ext uri="{FF2B5EF4-FFF2-40B4-BE49-F238E27FC236}">
                <a16:creationId xmlns:a16="http://schemas.microsoft.com/office/drawing/2014/main" id="{2385DE08-CC1C-DB34-33DB-B56245F94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l="35060" r="34120"/>
          <a:stretch>
            <a:fillRect/>
          </a:stretch>
        </p:blipFill>
        <p:spPr>
          <a:xfrm rot="17100000" flipH="1">
            <a:off x="9871181" y="2630905"/>
            <a:ext cx="1034070" cy="1019170"/>
          </a:xfrm>
          <a:prstGeom prst="rect">
            <a:avLst/>
          </a:prstGeom>
          <a:noFill/>
        </p:spPr>
      </p:pic>
      <p:pic>
        <p:nvPicPr>
          <p:cNvPr id="31" name="그림 30" descr="일렉트릭 블루, 코발트 블루, 보석, 블루이(가) 표시된 사진  자동 생성된 설명">
            <a:extLst>
              <a:ext uri="{FF2B5EF4-FFF2-40B4-BE49-F238E27FC236}">
                <a16:creationId xmlns:a16="http://schemas.microsoft.com/office/drawing/2014/main" id="{DF35B6DB-CF8F-4382-F07F-A87B8FAE3A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280" b="63640"/>
          <a:stretch>
            <a:fillRect/>
          </a:stretch>
        </p:blipFill>
        <p:spPr>
          <a:xfrm rot="5400000">
            <a:off x="10485158" y="3416510"/>
            <a:ext cx="1397672" cy="151364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D673C4-4EF5-5ABB-5681-6C344C24C45E}"/>
              </a:ext>
            </a:extLst>
          </p:cNvPr>
          <p:cNvSpPr/>
          <p:nvPr/>
        </p:nvSpPr>
        <p:spPr>
          <a:xfrm>
            <a:off x="9949591" y="2206662"/>
            <a:ext cx="1391138" cy="3779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ea typeface="KCC-한빛"/>
              </a:rPr>
              <a:t>       점수 </a:t>
            </a:r>
            <a:r>
              <a:rPr lang="en-US" altLang="ko-KR" sz="1200">
                <a:solidFill>
                  <a:schemeClr val="tx1"/>
                </a:solidFill>
                <a:ea typeface="KCC-한빛"/>
              </a:rPr>
              <a:t>: 120</a:t>
            </a:r>
            <a:endParaRPr lang="ko-KR" altLang="en-US" sz="1200">
              <a:solidFill>
                <a:schemeClr val="tx1"/>
              </a:solidFill>
              <a:ea typeface="KCC-한빛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7EBE35E-77DE-4654-2155-B372206D2F7F}"/>
              </a:ext>
            </a:extLst>
          </p:cNvPr>
          <p:cNvCxnSpPr/>
          <p:nvPr/>
        </p:nvCxnSpPr>
        <p:spPr>
          <a:xfrm flipH="1">
            <a:off x="9540798" y="5777296"/>
            <a:ext cx="22087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높은 점수 ">
            <a:extLst>
              <a:ext uri="{FF2B5EF4-FFF2-40B4-BE49-F238E27FC236}">
                <a16:creationId xmlns:a16="http://schemas.microsoft.com/office/drawing/2014/main" id="{484419C2-F77A-510F-AEB9-EA3D7EF0C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956853" y="2118387"/>
            <a:ext cx="457144" cy="457144"/>
          </a:xfrm>
          <a:prstGeom prst="rect">
            <a:avLst/>
          </a:prstGeom>
          <a:noFill/>
        </p:spPr>
      </p:pic>
      <p:pic>
        <p:nvPicPr>
          <p:cNvPr id="35" name="그림 34" descr="디자인, 예술이(가) 표시된 사진  중간 신뢰도로 자동 생성된 설명">
            <a:extLst>
              <a:ext uri="{FF2B5EF4-FFF2-40B4-BE49-F238E27FC236}">
                <a16:creationId xmlns:a16="http://schemas.microsoft.com/office/drawing/2014/main" id="{19914284-8496-6A9D-A75B-DD4A57B6E9B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270311" y="5824773"/>
            <a:ext cx="495344" cy="653580"/>
          </a:xfrm>
          <a:prstGeom prst="rect">
            <a:avLst/>
          </a:prstGeom>
        </p:spPr>
      </p:pic>
      <p:sp>
        <p:nvSpPr>
          <p:cNvPr id="36" name="화살표: 아래쪽 62">
            <a:extLst>
              <a:ext uri="{FF2B5EF4-FFF2-40B4-BE49-F238E27FC236}">
                <a16:creationId xmlns:a16="http://schemas.microsoft.com/office/drawing/2014/main" id="{C0B4BA91-FDB6-A968-A0AE-84F19499B79E}"/>
              </a:ext>
            </a:extLst>
          </p:cNvPr>
          <p:cNvSpPr/>
          <p:nvPr/>
        </p:nvSpPr>
        <p:spPr>
          <a:xfrm rot="16200000">
            <a:off x="2160380" y="3571564"/>
            <a:ext cx="404330" cy="63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TextBox 1098">
            <a:extLst>
              <a:ext uri="{FF2B5EF4-FFF2-40B4-BE49-F238E27FC236}">
                <a16:creationId xmlns:a16="http://schemas.microsoft.com/office/drawing/2014/main" id="{C0C9EEC4-02EF-A475-9DFC-5E3FE6572572}"/>
              </a:ext>
            </a:extLst>
          </p:cNvPr>
          <p:cNvSpPr txBox="1"/>
          <p:nvPr/>
        </p:nvSpPr>
        <p:spPr>
          <a:xfrm>
            <a:off x="1015423" y="3734677"/>
            <a:ext cx="3199720" cy="292493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ea typeface="KCC-한빛"/>
              </a:rPr>
              <a:t>메인 화면                게임 시작 클릭</a:t>
            </a:r>
          </a:p>
        </p:txBody>
      </p:sp>
      <p:sp>
        <p:nvSpPr>
          <p:cNvPr id="38" name="화살표: 아래쪽 62">
            <a:extLst>
              <a:ext uri="{FF2B5EF4-FFF2-40B4-BE49-F238E27FC236}">
                <a16:creationId xmlns:a16="http://schemas.microsoft.com/office/drawing/2014/main" id="{BFE2F780-08E6-D215-70F7-55C03E5B7D0C}"/>
              </a:ext>
            </a:extLst>
          </p:cNvPr>
          <p:cNvSpPr/>
          <p:nvPr/>
        </p:nvSpPr>
        <p:spPr>
          <a:xfrm>
            <a:off x="8139925" y="3315866"/>
            <a:ext cx="404330" cy="63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214104D-0131-43DD-E822-A9D5EB9214AC}"/>
              </a:ext>
            </a:extLst>
          </p:cNvPr>
          <p:cNvSpPr/>
          <p:nvPr/>
        </p:nvSpPr>
        <p:spPr>
          <a:xfrm>
            <a:off x="4666998" y="1461110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시작 화면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4E7C647-57E4-308C-A1FA-C40A5DAB9E38}"/>
              </a:ext>
            </a:extLst>
          </p:cNvPr>
          <p:cNvSpPr/>
          <p:nvPr/>
        </p:nvSpPr>
        <p:spPr>
          <a:xfrm>
            <a:off x="9144685" y="1464041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화면</a:t>
            </a:r>
          </a:p>
        </p:txBody>
      </p:sp>
    </p:spTree>
    <p:extLst>
      <p:ext uri="{BB962C8B-B14F-4D97-AF65-F5344CB8AC3E}">
        <p14:creationId xmlns:p14="http://schemas.microsoft.com/office/powerpoint/2010/main" val="2276217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2A9E8-6D30-5CA5-8E95-30D6DFB1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FF3CA6F-1B10-8C93-23EF-41A76232DC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시작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25588E5-4468-F9EC-6522-552AD956E5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9C8304D1-6EFD-AB13-A897-305206EB90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F27D7955-6643-27D3-AA29-F9F16CC6A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12956875-BA6F-1B50-3604-CB29FFDBA2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2BB293FC-337F-8697-CC68-8965E88618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185E8BDE-5746-B6F5-D5C5-63A5E2A136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F6948F-D8BB-4A07-3D62-3B4BEDC7FD71}"/>
              </a:ext>
            </a:extLst>
          </p:cNvPr>
          <p:cNvSpPr/>
          <p:nvPr/>
        </p:nvSpPr>
        <p:spPr>
          <a:xfrm>
            <a:off x="7636822" y="2002439"/>
            <a:ext cx="1437628" cy="319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다시하기 클릭</a:t>
            </a: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다시 시작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072AF7D-9D2F-AB9A-E879-A0B5E854B7C5}"/>
              </a:ext>
            </a:extLst>
          </p:cNvPr>
          <p:cNvSpPr/>
          <p:nvPr/>
        </p:nvSpPr>
        <p:spPr>
          <a:xfrm>
            <a:off x="4618578" y="1569644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3447D-BF08-E55E-E0C4-3BCADA563A4D}"/>
              </a:ext>
            </a:extLst>
          </p:cNvPr>
          <p:cNvSpPr/>
          <p:nvPr/>
        </p:nvSpPr>
        <p:spPr>
          <a:xfrm>
            <a:off x="4769084" y="1669851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83CD0-8157-A4DE-C0BC-767AB3383654}"/>
              </a:ext>
            </a:extLst>
          </p:cNvPr>
          <p:cNvSpPr/>
          <p:nvPr/>
        </p:nvSpPr>
        <p:spPr>
          <a:xfrm>
            <a:off x="4987145" y="2492659"/>
            <a:ext cx="2208724" cy="352657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DDFD234-97BE-16D6-B00D-7DFF84A03C3F}"/>
              </a:ext>
            </a:extLst>
          </p:cNvPr>
          <p:cNvSpPr/>
          <p:nvPr/>
        </p:nvSpPr>
        <p:spPr>
          <a:xfrm>
            <a:off x="5457845" y="3554691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계속하기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9965DF-9CDF-6012-5AE2-D01773FCA148}"/>
              </a:ext>
            </a:extLst>
          </p:cNvPr>
          <p:cNvSpPr/>
          <p:nvPr/>
        </p:nvSpPr>
        <p:spPr>
          <a:xfrm>
            <a:off x="5457845" y="4257474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다시하기</a:t>
            </a:r>
          </a:p>
        </p:txBody>
      </p:sp>
      <p:pic>
        <p:nvPicPr>
          <p:cNvPr id="8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36D4E4F2-48E9-6098-D777-48C0B38D9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6297720" y="2869728"/>
            <a:ext cx="461832" cy="402950"/>
          </a:xfrm>
          <a:prstGeom prst="rect">
            <a:avLst/>
          </a:prstGeom>
          <a:noFill/>
        </p:spPr>
      </p:pic>
      <p:pic>
        <p:nvPicPr>
          <p:cNvPr id="9" name="그림 8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6501D6F2-736E-8A73-DCD7-90555D909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5819378" y="5437313"/>
            <a:ext cx="553243" cy="553242"/>
          </a:xfrm>
          <a:prstGeom prst="rect">
            <a:avLst/>
          </a:prstGeom>
        </p:spPr>
      </p:pic>
      <p:pic>
        <p:nvPicPr>
          <p:cNvPr id="10" name="그림 9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B30C7CD4-0A50-CD1B-31C4-61F396232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73287" y="5361543"/>
            <a:ext cx="561563" cy="653357"/>
          </a:xfrm>
          <a:prstGeom prst="rect">
            <a:avLst/>
          </a:prstGeom>
        </p:spPr>
      </p:pic>
      <p:pic>
        <p:nvPicPr>
          <p:cNvPr id="11" name="그림 10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0A585614-A9CA-4E3B-B8CD-390F4C8B6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99881" y="3193819"/>
            <a:ext cx="561563" cy="653357"/>
          </a:xfrm>
          <a:prstGeom prst="rect">
            <a:avLst/>
          </a:prstGeom>
        </p:spPr>
      </p:pic>
      <p:pic>
        <p:nvPicPr>
          <p:cNvPr id="14" name="그림 13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8799C1F7-3A95-920C-D163-198D00699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068" y="1484200"/>
            <a:ext cx="1160799" cy="1350545"/>
          </a:xfrm>
          <a:prstGeom prst="rect">
            <a:avLst/>
          </a:prstGeom>
        </p:spPr>
      </p:pic>
      <p:pic>
        <p:nvPicPr>
          <p:cNvPr id="15" name="그림 14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13B1E0A0-B651-0D25-A5C6-CA472A6EE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655424">
            <a:off x="5063996" y="2683805"/>
            <a:ext cx="553243" cy="553242"/>
          </a:xfrm>
          <a:prstGeom prst="rect">
            <a:avLst/>
          </a:prstGeom>
        </p:spPr>
      </p:pic>
      <p:pic>
        <p:nvPicPr>
          <p:cNvPr id="16" name="그림 15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B87C9425-11B8-CD23-BA08-7857EF1A4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6349461" y="4815178"/>
            <a:ext cx="424941" cy="424940"/>
          </a:xfrm>
          <a:prstGeom prst="rect">
            <a:avLst/>
          </a:prstGeom>
        </p:spPr>
      </p:pic>
      <p:pic>
        <p:nvPicPr>
          <p:cNvPr id="17" name="Picture 4" descr="Bronze Bar Png - Copper Png, Transparent Png - 796x720 (#1795013) - PinPng">
            <a:extLst>
              <a:ext uri="{FF2B5EF4-FFF2-40B4-BE49-F238E27FC236}">
                <a16:creationId xmlns:a16="http://schemas.microsoft.com/office/drawing/2014/main" id="{263F24D2-BAF7-396C-8A65-E30D08C50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900000">
            <a:off x="5252371" y="4951832"/>
            <a:ext cx="349968" cy="333231"/>
          </a:xfrm>
          <a:prstGeom prst="rect">
            <a:avLst/>
          </a:prstGeom>
          <a:noFill/>
        </p:spPr>
      </p:pic>
      <p:pic>
        <p:nvPicPr>
          <p:cNvPr id="18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1B5A53F0-1D42-7A6B-04D0-479B705BF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6673892" y="5299595"/>
            <a:ext cx="461832" cy="402950"/>
          </a:xfrm>
          <a:prstGeom prst="rect">
            <a:avLst/>
          </a:prstGeom>
          <a:noFill/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91D7C69-5BA8-579D-B617-0A68E13BB6CC}"/>
              </a:ext>
            </a:extLst>
          </p:cNvPr>
          <p:cNvSpPr/>
          <p:nvPr/>
        </p:nvSpPr>
        <p:spPr>
          <a:xfrm>
            <a:off x="9172231" y="1569644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1024C9D-64CB-9C8B-61C3-C8DACD4D9D5A}"/>
              </a:ext>
            </a:extLst>
          </p:cNvPr>
          <p:cNvSpPr/>
          <p:nvPr/>
        </p:nvSpPr>
        <p:spPr>
          <a:xfrm>
            <a:off x="9322737" y="1669851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5E69A3C-BC86-6E12-1394-9EC6CC7A6EDE}"/>
              </a:ext>
            </a:extLst>
          </p:cNvPr>
          <p:cNvSpPr/>
          <p:nvPr/>
        </p:nvSpPr>
        <p:spPr>
          <a:xfrm>
            <a:off x="11329204" y="1747731"/>
            <a:ext cx="466026" cy="470397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pic>
        <p:nvPicPr>
          <p:cNvPr id="27" name="Picture 2" descr="기어 ">
            <a:extLst>
              <a:ext uri="{FF2B5EF4-FFF2-40B4-BE49-F238E27FC236}">
                <a16:creationId xmlns:a16="http://schemas.microsoft.com/office/drawing/2014/main" id="{051DFDEC-8ABA-DF88-E3A0-E1AD484A5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386267" y="1807427"/>
            <a:ext cx="363255" cy="363255"/>
          </a:xfrm>
          <a:prstGeom prst="rect">
            <a:avLst/>
          </a:prstGeom>
          <a:noFill/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47A43B-5FD3-16F8-BC50-B0E63A361F32}"/>
              </a:ext>
            </a:extLst>
          </p:cNvPr>
          <p:cNvSpPr/>
          <p:nvPr/>
        </p:nvSpPr>
        <p:spPr>
          <a:xfrm>
            <a:off x="9540798" y="2492659"/>
            <a:ext cx="2208724" cy="392662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F407C5-38E9-4F2E-4195-DFB34FAF7627}"/>
              </a:ext>
            </a:extLst>
          </p:cNvPr>
          <p:cNvSpPr/>
          <p:nvPr/>
        </p:nvSpPr>
        <p:spPr>
          <a:xfrm>
            <a:off x="9949591" y="2206662"/>
            <a:ext cx="1391138" cy="3779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ea typeface="KCC-한빛"/>
              </a:rPr>
              <a:t>       점수 </a:t>
            </a:r>
            <a:r>
              <a:rPr lang="en-US" altLang="ko-KR" sz="1200">
                <a:solidFill>
                  <a:schemeClr val="tx1"/>
                </a:solidFill>
                <a:ea typeface="KCC-한빛"/>
              </a:rPr>
              <a:t>: 0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4D78C43-E6CA-AE91-FA08-826CC2B4CB0B}"/>
              </a:ext>
            </a:extLst>
          </p:cNvPr>
          <p:cNvCxnSpPr/>
          <p:nvPr/>
        </p:nvCxnSpPr>
        <p:spPr>
          <a:xfrm flipH="1">
            <a:off x="9540798" y="5777296"/>
            <a:ext cx="22087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높은 점수 ">
            <a:extLst>
              <a:ext uri="{FF2B5EF4-FFF2-40B4-BE49-F238E27FC236}">
                <a16:creationId xmlns:a16="http://schemas.microsoft.com/office/drawing/2014/main" id="{06D39158-7461-3394-2533-94C87BF33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956853" y="2118387"/>
            <a:ext cx="457144" cy="457144"/>
          </a:xfrm>
          <a:prstGeom prst="rect">
            <a:avLst/>
          </a:prstGeom>
          <a:noFill/>
        </p:spPr>
      </p:pic>
      <p:pic>
        <p:nvPicPr>
          <p:cNvPr id="32" name="그림 31" descr="디자인, 예술이(가) 표시된 사진  중간 신뢰도로 자동 생성된 설명">
            <a:extLst>
              <a:ext uri="{FF2B5EF4-FFF2-40B4-BE49-F238E27FC236}">
                <a16:creationId xmlns:a16="http://schemas.microsoft.com/office/drawing/2014/main" id="{F06206E5-759C-4BD1-A782-EC1CA8B145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270311" y="5824773"/>
            <a:ext cx="495344" cy="653580"/>
          </a:xfrm>
          <a:prstGeom prst="rect">
            <a:avLst/>
          </a:prstGeom>
        </p:spPr>
      </p:pic>
      <p:sp>
        <p:nvSpPr>
          <p:cNvPr id="33" name="화살표: 아래쪽 62">
            <a:extLst>
              <a:ext uri="{FF2B5EF4-FFF2-40B4-BE49-F238E27FC236}">
                <a16:creationId xmlns:a16="http://schemas.microsoft.com/office/drawing/2014/main" id="{270EE734-2940-A4D5-11E5-D07CBC033B7B}"/>
              </a:ext>
            </a:extLst>
          </p:cNvPr>
          <p:cNvSpPr/>
          <p:nvPr/>
        </p:nvSpPr>
        <p:spPr>
          <a:xfrm rot="16200000">
            <a:off x="2160380" y="3571564"/>
            <a:ext cx="404330" cy="63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TextBox 1098">
            <a:extLst>
              <a:ext uri="{FF2B5EF4-FFF2-40B4-BE49-F238E27FC236}">
                <a16:creationId xmlns:a16="http://schemas.microsoft.com/office/drawing/2014/main" id="{8D673C2E-63BF-36E1-04DD-55091A3F0799}"/>
              </a:ext>
            </a:extLst>
          </p:cNvPr>
          <p:cNvSpPr txBox="1"/>
          <p:nvPr/>
        </p:nvSpPr>
        <p:spPr>
          <a:xfrm>
            <a:off x="1015423" y="3734677"/>
            <a:ext cx="3199720" cy="292493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ea typeface="KCC-한빛"/>
              </a:rPr>
              <a:t>메인 화면                게임 시작 클릭</a:t>
            </a:r>
          </a:p>
        </p:txBody>
      </p:sp>
      <p:sp>
        <p:nvSpPr>
          <p:cNvPr id="35" name="화살표: 아래쪽 62">
            <a:extLst>
              <a:ext uri="{FF2B5EF4-FFF2-40B4-BE49-F238E27FC236}">
                <a16:creationId xmlns:a16="http://schemas.microsoft.com/office/drawing/2014/main" id="{662C87BE-3060-1C77-F666-48CCC61F0122}"/>
              </a:ext>
            </a:extLst>
          </p:cNvPr>
          <p:cNvSpPr/>
          <p:nvPr/>
        </p:nvSpPr>
        <p:spPr>
          <a:xfrm>
            <a:off x="8139925" y="3315866"/>
            <a:ext cx="404330" cy="63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9B7550-A763-9C3A-7CE7-AF44FE51DB6A}"/>
              </a:ext>
            </a:extLst>
          </p:cNvPr>
          <p:cNvSpPr/>
          <p:nvPr/>
        </p:nvSpPr>
        <p:spPr>
          <a:xfrm>
            <a:off x="4666998" y="1461110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시작 화면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3AD7FE-9273-DFE6-051F-026707FDE8E7}"/>
              </a:ext>
            </a:extLst>
          </p:cNvPr>
          <p:cNvSpPr/>
          <p:nvPr/>
        </p:nvSpPr>
        <p:spPr>
          <a:xfrm>
            <a:off x="9144685" y="1464041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 화면</a:t>
            </a:r>
          </a:p>
        </p:txBody>
      </p:sp>
    </p:spTree>
    <p:extLst>
      <p:ext uri="{BB962C8B-B14F-4D97-AF65-F5344CB8AC3E}">
        <p14:creationId xmlns:p14="http://schemas.microsoft.com/office/powerpoint/2010/main" val="1998887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C396F2B-BC41-BC00-02AC-186CBA406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시작 화면 구성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CB79215-A030-D773-D7C4-8FEEA45BFC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46B732A-6995-F1F0-9AB5-6DAED2509B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14508F7A-ACEF-244A-8F17-00862D512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503FC57B-E706-CD96-6CA2-5333AEDF41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40407F7B-7FA5-5D3E-D0D4-7BFC611076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583FFFF8-C4C9-111D-E1E2-8BE2378D40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26FADE-9702-44E5-2E0F-D258CEDBA0ED}"/>
              </a:ext>
            </a:extLst>
          </p:cNvPr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C53506-189C-AF46-C0C2-3AB80027D6AE}"/>
              </a:ext>
            </a:extLst>
          </p:cNvPr>
          <p:cNvSpPr/>
          <p:nvPr/>
        </p:nvSpPr>
        <p:spPr>
          <a:xfrm>
            <a:off x="6737670" y="1560216"/>
            <a:ext cx="3445119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700" b="1">
                <a:solidFill>
                  <a:schemeClr val="tx1"/>
                </a:solidFill>
                <a:ea typeface="KCC-한빛"/>
              </a:rPr>
              <a:t>게임 시작 버튼 누른 후 </a:t>
            </a:r>
            <a:r>
              <a:rPr lang="en-US" altLang="ko-KR" sz="1700" b="1">
                <a:solidFill>
                  <a:schemeClr val="tx1"/>
                </a:solidFill>
                <a:ea typeface="KCC-한빛"/>
              </a:rPr>
              <a:t>UI</a:t>
            </a:r>
            <a:r>
              <a:rPr lang="ko-KR" altLang="en-US" sz="1700" b="1">
                <a:solidFill>
                  <a:schemeClr val="tx1"/>
                </a:solidFill>
                <a:ea typeface="KCC-한빛"/>
              </a:rPr>
              <a:t> 사이즈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B3AA62-0B39-0C6A-C718-0123D078FE12}"/>
              </a:ext>
            </a:extLst>
          </p:cNvPr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F83762-329D-5501-B92A-F897C4F57327}"/>
              </a:ext>
            </a:extLst>
          </p:cNvPr>
          <p:cNvSpPr txBox="1"/>
          <p:nvPr/>
        </p:nvSpPr>
        <p:spPr>
          <a:xfrm>
            <a:off x="6913696" y="3999186"/>
            <a:ext cx="1855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>
                <a:solidFill>
                  <a:srgbClr val="FF0000"/>
                </a:solidFill>
              </a:rPr>
              <a:t>뒷</a:t>
            </a:r>
            <a:r>
              <a:rPr lang="ko-KR" altLang="en-US" b="1" dirty="0">
                <a:solidFill>
                  <a:srgbClr val="FF0000"/>
                </a:solidFill>
              </a:rPr>
              <a:t> 배경 </a:t>
            </a:r>
            <a:r>
              <a:rPr lang="en-US" altLang="ko-KR" b="1" dirty="0">
                <a:solidFill>
                  <a:srgbClr val="FF0000"/>
                </a:solidFill>
              </a:rPr>
              <a:t>UI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: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800 x 1200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864346" y="4289808"/>
            <a:ext cx="20464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rgbClr val="FF0000"/>
                </a:solidFill>
              </a:rPr>
              <a:t>게임 다시 하기</a:t>
            </a:r>
            <a:r>
              <a:rPr lang="en-US" altLang="ko-KR" sz="1600" b="1">
                <a:solidFill>
                  <a:srgbClr val="FF0000"/>
                </a:solidFill>
              </a:rPr>
              <a:t> </a:t>
            </a:r>
            <a:r>
              <a:rPr lang="ko-KR" altLang="en-US" sz="1600" b="1">
                <a:solidFill>
                  <a:srgbClr val="FF0000"/>
                </a:solidFill>
              </a:rPr>
              <a:t>버튼 </a:t>
            </a:r>
            <a:r>
              <a:rPr lang="en-US" altLang="ko-KR" sz="1600" b="1">
                <a:solidFill>
                  <a:srgbClr val="FF0000"/>
                </a:solidFill>
              </a:rPr>
              <a:t>UI</a:t>
            </a:r>
            <a:r>
              <a:rPr lang="ko-KR" altLang="en-US" sz="1600" b="1">
                <a:solidFill>
                  <a:srgbClr val="FF0000"/>
                </a:solidFill>
              </a:rPr>
              <a:t> </a:t>
            </a:r>
            <a:r>
              <a:rPr lang="en-US" altLang="ko-KR" sz="1600" b="1">
                <a:solidFill>
                  <a:srgbClr val="FF0000"/>
                </a:solidFill>
              </a:rPr>
              <a:t>:</a:t>
            </a:r>
            <a:r>
              <a:rPr lang="ko-KR" altLang="en-US" sz="1600" b="1">
                <a:solidFill>
                  <a:srgbClr val="FF0000"/>
                </a:solidFill>
              </a:rPr>
              <a:t> </a:t>
            </a:r>
            <a:r>
              <a:rPr lang="en-US" altLang="ko-KR" sz="16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818400" y="3372047"/>
            <a:ext cx="2080305" cy="56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rgbClr val="FF0000"/>
                </a:solidFill>
              </a:rPr>
              <a:t>게임 계속 하기</a:t>
            </a:r>
            <a:r>
              <a:rPr lang="en-US" altLang="ko-KR" sz="1600" b="1">
                <a:solidFill>
                  <a:srgbClr val="FF0000"/>
                </a:solidFill>
              </a:rPr>
              <a:t> </a:t>
            </a:r>
            <a:r>
              <a:rPr lang="ko-KR" altLang="en-US" sz="1600" b="1">
                <a:solidFill>
                  <a:srgbClr val="FF0000"/>
                </a:solidFill>
              </a:rPr>
              <a:t>버튼 </a:t>
            </a:r>
            <a:r>
              <a:rPr lang="en-US" altLang="ko-KR" sz="1600" b="1">
                <a:solidFill>
                  <a:srgbClr val="FF0000"/>
                </a:solidFill>
              </a:rPr>
              <a:t>UI</a:t>
            </a:r>
            <a:r>
              <a:rPr lang="ko-KR" altLang="en-US" sz="1600" b="1">
                <a:solidFill>
                  <a:srgbClr val="FF0000"/>
                </a:solidFill>
              </a:rPr>
              <a:t> </a:t>
            </a:r>
            <a:r>
              <a:rPr lang="en-US" altLang="ko-KR" sz="1600" b="1">
                <a:solidFill>
                  <a:srgbClr val="FF0000"/>
                </a:solidFill>
              </a:rPr>
              <a:t>:</a:t>
            </a:r>
            <a:r>
              <a:rPr lang="ko-KR" altLang="en-US" sz="1600" b="1">
                <a:solidFill>
                  <a:srgbClr val="FF0000"/>
                </a:solidFill>
              </a:rPr>
              <a:t> </a:t>
            </a:r>
            <a:r>
              <a:rPr lang="en-US" altLang="ko-KR" sz="16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44" name="사각형: 둥근 모서리 1045">
            <a:extLst>
              <a:ext uri="{FF2B5EF4-FFF2-40B4-BE49-F238E27FC236}">
                <a16:creationId xmlns:a16="http://schemas.microsoft.com/office/drawing/2014/main" id="{9FCCBD63-CC84-98C3-A2DC-B1C8E18253F6}"/>
              </a:ext>
            </a:extLst>
          </p:cNvPr>
          <p:cNvSpPr/>
          <p:nvPr/>
        </p:nvSpPr>
        <p:spPr>
          <a:xfrm>
            <a:off x="8494898" y="4357850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다시 하기 </a:t>
            </a:r>
          </a:p>
        </p:txBody>
      </p:sp>
      <p:sp>
        <p:nvSpPr>
          <p:cNvPr id="45" name="사각형: 둥근 모서리 1188">
            <a:extLst>
              <a:ext uri="{FF2B5EF4-FFF2-40B4-BE49-F238E27FC236}">
                <a16:creationId xmlns:a16="http://schemas.microsoft.com/office/drawing/2014/main" id="{2F2B105D-B657-5B32-68EC-6A10D41D7F30}"/>
              </a:ext>
            </a:extLst>
          </p:cNvPr>
          <p:cNvSpPr/>
          <p:nvPr/>
        </p:nvSpPr>
        <p:spPr>
          <a:xfrm>
            <a:off x="8473513" y="3429000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계속 하기</a:t>
            </a:r>
          </a:p>
        </p:txBody>
      </p:sp>
      <p:sp>
        <p:nvSpPr>
          <p:cNvPr id="46" name="사각형: 둥근 모서리 1">
            <a:extLst>
              <a:ext uri="{FF2B5EF4-FFF2-40B4-BE49-F238E27FC236}">
                <a16:creationId xmlns:a16="http://schemas.microsoft.com/office/drawing/2014/main" id="{4A9B6C04-40E4-FF93-42F4-AF61B9CF05F3}"/>
              </a:ext>
            </a:extLst>
          </p:cNvPr>
          <p:cNvSpPr/>
          <p:nvPr/>
        </p:nvSpPr>
        <p:spPr>
          <a:xfrm>
            <a:off x="845184" y="1540883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7" name="사각형: 둥근 모서리 2">
            <a:extLst>
              <a:ext uri="{FF2B5EF4-FFF2-40B4-BE49-F238E27FC236}">
                <a16:creationId xmlns:a16="http://schemas.microsoft.com/office/drawing/2014/main" id="{A915598D-5869-26C6-51C8-128AA6CF6519}"/>
              </a:ext>
            </a:extLst>
          </p:cNvPr>
          <p:cNvSpPr/>
          <p:nvPr/>
        </p:nvSpPr>
        <p:spPr>
          <a:xfrm>
            <a:off x="995690" y="1641090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8" name="직사각형 1222">
            <a:extLst>
              <a:ext uri="{FF2B5EF4-FFF2-40B4-BE49-F238E27FC236}">
                <a16:creationId xmlns:a16="http://schemas.microsoft.com/office/drawing/2014/main" id="{6EB0981B-7EA0-C229-0100-BC27BE314175}"/>
              </a:ext>
            </a:extLst>
          </p:cNvPr>
          <p:cNvSpPr/>
          <p:nvPr/>
        </p:nvSpPr>
        <p:spPr>
          <a:xfrm>
            <a:off x="1213751" y="2463898"/>
            <a:ext cx="2208724" cy="367448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9" name="사각형: 둥근 모서리 1139">
            <a:extLst>
              <a:ext uri="{FF2B5EF4-FFF2-40B4-BE49-F238E27FC236}">
                <a16:creationId xmlns:a16="http://schemas.microsoft.com/office/drawing/2014/main" id="{6B6DE4EA-990F-2FBA-667C-E70EEB3B2843}"/>
              </a:ext>
            </a:extLst>
          </p:cNvPr>
          <p:cNvSpPr/>
          <p:nvPr/>
        </p:nvSpPr>
        <p:spPr>
          <a:xfrm>
            <a:off x="1684451" y="3525930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계속하기</a:t>
            </a:r>
          </a:p>
        </p:txBody>
      </p:sp>
      <p:sp>
        <p:nvSpPr>
          <p:cNvPr id="50" name="사각형: 둥근 모서리 1140">
            <a:extLst>
              <a:ext uri="{FF2B5EF4-FFF2-40B4-BE49-F238E27FC236}">
                <a16:creationId xmlns:a16="http://schemas.microsoft.com/office/drawing/2014/main" id="{E26B0C83-4171-D17B-7FFD-E778D816BA81}"/>
              </a:ext>
            </a:extLst>
          </p:cNvPr>
          <p:cNvSpPr/>
          <p:nvPr/>
        </p:nvSpPr>
        <p:spPr>
          <a:xfrm>
            <a:off x="1684451" y="4228713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다시하기</a:t>
            </a:r>
          </a:p>
        </p:txBody>
      </p:sp>
      <p:pic>
        <p:nvPicPr>
          <p:cNvPr id="51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48F65574-373C-10D5-CB73-4322B32D8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2524326" y="2840967"/>
            <a:ext cx="461832" cy="402950"/>
          </a:xfrm>
          <a:prstGeom prst="rect">
            <a:avLst/>
          </a:prstGeom>
          <a:noFill/>
        </p:spPr>
      </p:pic>
      <p:pic>
        <p:nvPicPr>
          <p:cNvPr id="52" name="그림 1226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BFCBE3AA-44EB-C22D-4E77-6BF66B520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2049716" y="5592889"/>
            <a:ext cx="553243" cy="553242"/>
          </a:xfrm>
          <a:prstGeom prst="rect">
            <a:avLst/>
          </a:prstGeom>
        </p:spPr>
      </p:pic>
      <p:pic>
        <p:nvPicPr>
          <p:cNvPr id="53" name="그림 1227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50764F41-103F-1A66-C168-CEFA56F0A1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1281" y="5518798"/>
            <a:ext cx="561563" cy="653357"/>
          </a:xfrm>
          <a:prstGeom prst="rect">
            <a:avLst/>
          </a:prstGeom>
        </p:spPr>
      </p:pic>
      <p:pic>
        <p:nvPicPr>
          <p:cNvPr id="54" name="그림 1228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9E65F113-A398-8A20-24DC-B7D1ACF75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32918" y="3102321"/>
            <a:ext cx="561563" cy="653357"/>
          </a:xfrm>
          <a:prstGeom prst="rect">
            <a:avLst/>
          </a:prstGeom>
        </p:spPr>
      </p:pic>
      <p:pic>
        <p:nvPicPr>
          <p:cNvPr id="55" name="그림 1229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A5D2AE72-0A6C-0C59-1058-CAA89C1513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3299" y="1493539"/>
            <a:ext cx="1160799" cy="1350545"/>
          </a:xfrm>
          <a:prstGeom prst="rect">
            <a:avLst/>
          </a:prstGeom>
        </p:spPr>
      </p:pic>
      <p:pic>
        <p:nvPicPr>
          <p:cNvPr id="56" name="그림 1230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BB236189-119F-D5B8-2F32-E58227057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655424">
            <a:off x="1290602" y="2655044"/>
            <a:ext cx="553243" cy="553242"/>
          </a:xfrm>
          <a:prstGeom prst="rect">
            <a:avLst/>
          </a:prstGeom>
        </p:spPr>
      </p:pic>
      <p:pic>
        <p:nvPicPr>
          <p:cNvPr id="57" name="그림 1231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A5192981-5750-EAAF-A771-F7E323988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2576067" y="4786417"/>
            <a:ext cx="424941" cy="424940"/>
          </a:xfrm>
          <a:prstGeom prst="rect">
            <a:avLst/>
          </a:prstGeom>
        </p:spPr>
      </p:pic>
      <p:pic>
        <p:nvPicPr>
          <p:cNvPr id="58" name="Picture 4" descr="Bronze Bar Png - Copper Png, Transparent Png - 796x720 (#1795013) - PinPng">
            <a:extLst>
              <a:ext uri="{FF2B5EF4-FFF2-40B4-BE49-F238E27FC236}">
                <a16:creationId xmlns:a16="http://schemas.microsoft.com/office/drawing/2014/main" id="{0A8BEA92-0FF6-36FB-BE2B-A48C7121B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900000">
            <a:off x="1478977" y="4923071"/>
            <a:ext cx="349968" cy="333231"/>
          </a:xfrm>
          <a:prstGeom prst="rect">
            <a:avLst/>
          </a:prstGeom>
          <a:noFill/>
        </p:spPr>
      </p:pic>
      <p:pic>
        <p:nvPicPr>
          <p:cNvPr id="59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50B1C8FE-0107-83B0-8D14-2105BF351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2747911" y="5453676"/>
            <a:ext cx="461832" cy="402950"/>
          </a:xfrm>
          <a:prstGeom prst="rect">
            <a:avLst/>
          </a:prstGeom>
          <a:noFill/>
        </p:spPr>
      </p:pic>
      <p:sp>
        <p:nvSpPr>
          <p:cNvPr id="60" name="직사각형 1222">
            <a:extLst>
              <a:ext uri="{FF2B5EF4-FFF2-40B4-BE49-F238E27FC236}">
                <a16:creationId xmlns:a16="http://schemas.microsoft.com/office/drawing/2014/main" id="{D47755C6-696D-A7C3-8E6F-48EB3344D777}"/>
              </a:ext>
            </a:extLst>
          </p:cNvPr>
          <p:cNvSpPr/>
          <p:nvPr/>
        </p:nvSpPr>
        <p:spPr>
          <a:xfrm>
            <a:off x="4738001" y="2616298"/>
            <a:ext cx="2208724" cy="367448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61" name="TextBox 47"/>
          <p:cNvSpPr txBox="1"/>
          <p:nvPr/>
        </p:nvSpPr>
        <p:spPr>
          <a:xfrm>
            <a:off x="1310682" y="6665099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가로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1080</a:t>
            </a:r>
          </a:p>
        </p:txBody>
      </p:sp>
    </p:spTree>
    <p:extLst>
      <p:ext uri="{BB962C8B-B14F-4D97-AF65-F5344CB8AC3E}">
        <p14:creationId xmlns:p14="http://schemas.microsoft.com/office/powerpoint/2010/main" val="4098800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시작 화면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9" name="직사각형 38"/>
          <p:cNvSpPr/>
          <p:nvPr/>
        </p:nvSpPr>
        <p:spPr>
          <a:xfrm>
            <a:off x="5367782" y="2405693"/>
            <a:ext cx="5692591" cy="3260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300" b="1">
                <a:solidFill>
                  <a:srgbClr val="FF0000"/>
                </a:solidFill>
                <a:ea typeface="KCC-한빛"/>
              </a:rPr>
              <a:t>게임 계속 하기 화면 폰트는 현 상태 고정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46" name="사각형: 둥근 모서리 1"/>
          <p:cNvSpPr/>
          <p:nvPr/>
        </p:nvSpPr>
        <p:spPr>
          <a:xfrm>
            <a:off x="845184" y="1540883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7" name="사각형: 둥근 모서리 2"/>
          <p:cNvSpPr/>
          <p:nvPr/>
        </p:nvSpPr>
        <p:spPr>
          <a:xfrm>
            <a:off x="995690" y="1641090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8" name="직사각형 1222"/>
          <p:cNvSpPr/>
          <p:nvPr/>
        </p:nvSpPr>
        <p:spPr>
          <a:xfrm>
            <a:off x="1213751" y="2463898"/>
            <a:ext cx="2208724" cy="367448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9" name="사각형: 둥근 모서리 1139"/>
          <p:cNvSpPr/>
          <p:nvPr/>
        </p:nvSpPr>
        <p:spPr>
          <a:xfrm>
            <a:off x="1684451" y="3525930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계속하기</a:t>
            </a:r>
          </a:p>
        </p:txBody>
      </p:sp>
      <p:sp>
        <p:nvSpPr>
          <p:cNvPr id="50" name="사각형: 둥근 모서리 1140"/>
          <p:cNvSpPr/>
          <p:nvPr/>
        </p:nvSpPr>
        <p:spPr>
          <a:xfrm>
            <a:off x="1684451" y="4228713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다시하기</a:t>
            </a:r>
          </a:p>
        </p:txBody>
      </p:sp>
      <p:pic>
        <p:nvPicPr>
          <p:cNvPr id="51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2524326" y="2840967"/>
            <a:ext cx="461832" cy="402950"/>
          </a:xfrm>
          <a:prstGeom prst="rect">
            <a:avLst/>
          </a:prstGeom>
          <a:noFill/>
        </p:spPr>
      </p:pic>
      <p:pic>
        <p:nvPicPr>
          <p:cNvPr id="52" name="그림 1226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2049716" y="5592889"/>
            <a:ext cx="553243" cy="553242"/>
          </a:xfrm>
          <a:prstGeom prst="rect">
            <a:avLst/>
          </a:prstGeom>
        </p:spPr>
      </p:pic>
      <p:pic>
        <p:nvPicPr>
          <p:cNvPr id="53" name="그림 1227" descr="삼각형, 스크린샷, 라인, 디자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1281" y="5518798"/>
            <a:ext cx="561563" cy="653357"/>
          </a:xfrm>
          <a:prstGeom prst="rect">
            <a:avLst/>
          </a:prstGeom>
        </p:spPr>
      </p:pic>
      <p:pic>
        <p:nvPicPr>
          <p:cNvPr id="54" name="그림 1228" descr="삼각형, 스크린샷, 라인, 디자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32918" y="3102321"/>
            <a:ext cx="561563" cy="653357"/>
          </a:xfrm>
          <a:prstGeom prst="rect">
            <a:avLst/>
          </a:prstGeom>
        </p:spPr>
      </p:pic>
      <p:pic>
        <p:nvPicPr>
          <p:cNvPr id="55" name="그림 1229" descr="삼각형, 스크린샷, 라인, 디자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3299" y="1493539"/>
            <a:ext cx="1160799" cy="1350545"/>
          </a:xfrm>
          <a:prstGeom prst="rect">
            <a:avLst/>
          </a:prstGeom>
        </p:spPr>
      </p:pic>
      <p:pic>
        <p:nvPicPr>
          <p:cNvPr id="56" name="그림 1230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655424">
            <a:off x="1290602" y="2655044"/>
            <a:ext cx="553243" cy="553242"/>
          </a:xfrm>
          <a:prstGeom prst="rect">
            <a:avLst/>
          </a:prstGeom>
        </p:spPr>
      </p:pic>
      <p:pic>
        <p:nvPicPr>
          <p:cNvPr id="57" name="그림 1231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2576067" y="4786417"/>
            <a:ext cx="424941" cy="424940"/>
          </a:xfrm>
          <a:prstGeom prst="rect">
            <a:avLst/>
          </a:prstGeom>
        </p:spPr>
      </p:pic>
      <p:pic>
        <p:nvPicPr>
          <p:cNvPr id="58" name="Picture 4" descr="Bronze Bar Png - Copper Png, Transparent Png - 796x720 (#1795013) - Pin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900000">
            <a:off x="1478977" y="4923071"/>
            <a:ext cx="349968" cy="333231"/>
          </a:xfrm>
          <a:prstGeom prst="rect">
            <a:avLst/>
          </a:prstGeom>
          <a:noFill/>
        </p:spPr>
      </p:pic>
      <p:pic>
        <p:nvPicPr>
          <p:cNvPr id="59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2747911" y="5453676"/>
            <a:ext cx="461832" cy="402950"/>
          </a:xfrm>
          <a:prstGeom prst="rect">
            <a:avLst/>
          </a:prstGeom>
          <a:noFill/>
        </p:spPr>
      </p:pic>
      <p:sp>
        <p:nvSpPr>
          <p:cNvPr id="61" name="TextBox 47"/>
          <p:cNvSpPr txBox="1"/>
          <p:nvPr/>
        </p:nvSpPr>
        <p:spPr>
          <a:xfrm>
            <a:off x="1310682" y="6665099"/>
            <a:ext cx="1678484" cy="26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가로 </a:t>
            </a:r>
            <a:r>
              <a:rPr lang="en-US" altLang="ko-KR" sz="1200" b="1">
                <a:solidFill>
                  <a:srgbClr val="FF0000"/>
                </a:solidFill>
              </a:rPr>
              <a:t>:</a:t>
            </a:r>
            <a:r>
              <a:rPr lang="ko-KR" altLang="en-US" sz="1200" b="1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1080</a:t>
            </a:r>
          </a:p>
        </p:txBody>
      </p:sp>
    </p:spTree>
    <p:extLst>
      <p:ext uri="{BB962C8B-B14F-4D97-AF65-F5344CB8AC3E}">
        <p14:creationId xmlns:p14="http://schemas.microsoft.com/office/powerpoint/2010/main" val="1252784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3805BB-D6B8-6091-8BFD-98B247DEF3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랭킹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53D8205-8EB0-C342-7BD6-C45F331480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9D68AE72-0FB5-AF1D-0F38-FE06EF4E06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60421005-CB0E-B80D-9F58-5DE4382D4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4E219CF3-A991-EB94-26BA-456CB40D5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CB1280B8-9955-3738-67AA-0F3901B5DD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9B8B79FC-DDBC-4C2E-F91A-04C273E4CA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38C22C-997F-F31A-3A68-173CFFD81E90}"/>
              </a:ext>
            </a:extLst>
          </p:cNvPr>
          <p:cNvSpPr/>
          <p:nvPr/>
        </p:nvSpPr>
        <p:spPr>
          <a:xfrm>
            <a:off x="5418458" y="2544803"/>
            <a:ext cx="2478133" cy="703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>
                <a:solidFill>
                  <a:srgbClr val="FF0000"/>
                </a:solidFill>
                <a:ea typeface="KCC-한빛"/>
              </a:rPr>
              <a:t>전체 랭킹 클릭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851657" y="1689216"/>
            <a:ext cx="1002510" cy="273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ea typeface="KCC-한빛"/>
              </a:rPr>
              <a:t>메인 화면</a:t>
            </a:r>
          </a:p>
        </p:txBody>
      </p:sp>
      <p:sp>
        <p:nvSpPr>
          <p:cNvPr id="40" name="화살표: 아래쪽 62">
            <a:extLst>
              <a:ext uri="{FF2B5EF4-FFF2-40B4-BE49-F238E27FC236}">
                <a16:creationId xmlns:a16="http://schemas.microsoft.com/office/drawing/2014/main" id="{455D2F62-EF09-6BD5-91F3-80534917423F}"/>
              </a:ext>
            </a:extLst>
          </p:cNvPr>
          <p:cNvSpPr/>
          <p:nvPr/>
        </p:nvSpPr>
        <p:spPr>
          <a:xfrm rot="16200000">
            <a:off x="6364875" y="3316934"/>
            <a:ext cx="458977" cy="75158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B272A0-FE30-172F-7BD0-352E2B75CDA6}"/>
              </a:ext>
            </a:extLst>
          </p:cNvPr>
          <p:cNvSpPr/>
          <p:nvPr/>
        </p:nvSpPr>
        <p:spPr>
          <a:xfrm>
            <a:off x="5472812" y="4512197"/>
            <a:ext cx="2478133" cy="703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>
                <a:solidFill>
                  <a:srgbClr val="FF0000"/>
                </a:solidFill>
                <a:ea typeface="KCC-한빛"/>
              </a:rPr>
              <a:t>메인 화면 클릭</a:t>
            </a:r>
          </a:p>
        </p:txBody>
      </p:sp>
      <p:sp>
        <p:nvSpPr>
          <p:cNvPr id="42" name="화살표: 아래쪽 62">
            <a:extLst>
              <a:ext uri="{FF2B5EF4-FFF2-40B4-BE49-F238E27FC236}">
                <a16:creationId xmlns:a16="http://schemas.microsoft.com/office/drawing/2014/main" id="{49059A51-44B6-E9EA-AA65-E853195C6106}"/>
              </a:ext>
            </a:extLst>
          </p:cNvPr>
          <p:cNvSpPr/>
          <p:nvPr/>
        </p:nvSpPr>
        <p:spPr>
          <a:xfrm rot="5400000">
            <a:off x="6308210" y="5229076"/>
            <a:ext cx="458977" cy="75158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087069" y="1715140"/>
            <a:ext cx="1197668" cy="273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전체 랭킹 화면</a:t>
            </a:r>
          </a:p>
        </p:txBody>
      </p:sp>
      <p:pic>
        <p:nvPicPr>
          <p:cNvPr id="45" name="그림 4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266783" y="2008762"/>
            <a:ext cx="2628328" cy="4680585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3615" y="1958622"/>
            <a:ext cx="2628328" cy="46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14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43E578B-559C-0062-0A52-D930174A3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랭킹 세부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99BEB68-A1B7-F5C9-26A8-1397FB3474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81747C66-28CE-E39D-4CEA-01AE50ED82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93DAEF8C-0B66-BB1D-3F34-F4E472CC8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DFE0DA49-C4BC-9C82-432B-0E2CF5E943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D336CCFE-56A6-11C5-D03F-101984ECF6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B45B3907-F97A-197B-9E12-2B9198D4BF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TextBox 1098"/>
          <p:cNvSpPr txBox="1"/>
          <p:nvPr/>
        </p:nvSpPr>
        <p:spPr>
          <a:xfrm>
            <a:off x="884773" y="1939671"/>
            <a:ext cx="4357931" cy="4173474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b="1">
                <a:ea typeface="KCC-한빛"/>
              </a:rPr>
              <a:t> </a:t>
            </a:r>
          </a:p>
          <a:p>
            <a:pPr lvl="0">
              <a:defRPr/>
            </a:pPr>
            <a:endParaRPr lang="ko-KR" altLang="en-US" sz="14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전체 랭킹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900" b="1">
              <a:solidFill>
                <a:schemeClr val="dk1"/>
              </a:solidFill>
              <a:ea typeface="KCC-한빛"/>
            </a:endParaRPr>
          </a:p>
          <a:p>
            <a:pPr lvl="0">
              <a:defRPr/>
            </a:pPr>
            <a:endParaRPr lang="en-US" altLang="ko-KR" sz="1900" b="1">
              <a:solidFill>
                <a:schemeClr val="dk1"/>
              </a:solidFill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solidFill>
                  <a:schemeClr val="dk1"/>
                </a:solidFill>
                <a:ea typeface="KCC-한빛"/>
              </a:rPr>
              <a:t>-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ko-KR" altLang="en-US" sz="1900" b="1">
                <a:solidFill>
                  <a:schemeClr val="dk1"/>
                </a:solidFill>
                <a:ea typeface="KCC-한빛"/>
              </a:rPr>
              <a:t>등수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en-US" altLang="ko-KR" sz="1900" b="1">
                <a:solidFill>
                  <a:schemeClr val="dk1"/>
                </a:solidFill>
                <a:ea typeface="KCC-한빛"/>
              </a:rPr>
              <a:t>: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en-US" altLang="ko-KR" sz="1900" b="1">
              <a:ea typeface="KCC-한빛"/>
            </a:endParaRPr>
          </a:p>
          <a:p>
            <a:pPr lvl="0">
              <a:defRPr/>
            </a:pPr>
            <a:endParaRPr lang="en-US" altLang="ko-KR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메인 화면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40352" y="1523589"/>
            <a:ext cx="1105267" cy="273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전체 랭킹 화면</a:t>
            </a:r>
          </a:p>
        </p:txBody>
      </p:sp>
      <p:pic>
        <p:nvPicPr>
          <p:cNvPr id="25" name="그림 2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108630" y="1857228"/>
            <a:ext cx="2628328" cy="4500562"/>
          </a:xfrm>
          <a:prstGeom prst="rect">
            <a:avLst/>
          </a:prstGeom>
        </p:spPr>
      </p:pic>
      <p:sp>
        <p:nvSpPr>
          <p:cNvPr id="26" name="화살표: 아래쪽 62"/>
          <p:cNvSpPr/>
          <p:nvPr/>
        </p:nvSpPr>
        <p:spPr>
          <a:xfrm rot="16200000">
            <a:off x="4745330" y="3182931"/>
            <a:ext cx="1197251" cy="15560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943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DBC89-DA7D-49CC-C5A0-EA785B2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CB686CF-FDCD-6A8B-E124-D3BD5BAF7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랭킹 </a:t>
            </a:r>
            <a:r>
              <a:rPr lang="en-US" altLang="ko-KR" dirty="0"/>
              <a:t>UI </a:t>
            </a:r>
            <a:r>
              <a:rPr lang="ko-KR" altLang="en-US" dirty="0"/>
              <a:t>구조도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48F0462-7F45-5E7D-B7DF-4A3B5BCA45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D7E1621A-2408-EE49-085A-A1CB3871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F718F9E1-4B2D-33DE-8F87-DA7029AE25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59381268-B85F-C7BD-63FE-5774019B54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AB6CB29D-10EE-BDFB-3BEA-BD2EF495F5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860C99B0-7B9A-BC08-433A-DEB82ABFC4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2F5B7C-9ABD-6E23-E5C7-2B2A69597BFB}"/>
              </a:ext>
            </a:extLst>
          </p:cNvPr>
          <p:cNvSpPr/>
          <p:nvPr/>
        </p:nvSpPr>
        <p:spPr>
          <a:xfrm>
            <a:off x="10133065" y="5684544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AA764A-FDB0-5578-6458-B0CE508FDCC4}"/>
              </a:ext>
            </a:extLst>
          </p:cNvPr>
          <p:cNvSpPr/>
          <p:nvPr/>
        </p:nvSpPr>
        <p:spPr>
          <a:xfrm>
            <a:off x="10133065" y="6156416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0359FA-A2C2-8FDB-840D-E8D8BCDAB1C2}"/>
              </a:ext>
            </a:extLst>
          </p:cNvPr>
          <p:cNvSpPr txBox="1"/>
          <p:nvPr/>
        </p:nvSpPr>
        <p:spPr>
          <a:xfrm>
            <a:off x="10596686" y="5663300"/>
            <a:ext cx="967453" cy="29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TRUE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3AF096-3B75-39AE-1010-CB92AA9685C9}"/>
              </a:ext>
            </a:extLst>
          </p:cNvPr>
          <p:cNvSpPr txBox="1"/>
          <p:nvPr/>
        </p:nvSpPr>
        <p:spPr>
          <a:xfrm>
            <a:off x="10596686" y="6145793"/>
            <a:ext cx="967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False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CAF5F380-044A-52ED-B2CF-7F8B9CF34C9D}"/>
              </a:ext>
            </a:extLst>
          </p:cNvPr>
          <p:cNvSpPr/>
          <p:nvPr/>
        </p:nvSpPr>
        <p:spPr>
          <a:xfrm>
            <a:off x="1894874" y="2150434"/>
            <a:ext cx="2046963" cy="64061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메인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555FBA-6F15-7B3B-E33A-BF4ED93DAC27}"/>
              </a:ext>
            </a:extLst>
          </p:cNvPr>
          <p:cNvSpPr/>
          <p:nvPr/>
        </p:nvSpPr>
        <p:spPr>
          <a:xfrm>
            <a:off x="10133065" y="5684544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343C84-68DD-2622-619D-3A317C56A9B8}"/>
              </a:ext>
            </a:extLst>
          </p:cNvPr>
          <p:cNvSpPr/>
          <p:nvPr/>
        </p:nvSpPr>
        <p:spPr>
          <a:xfrm>
            <a:off x="10133065" y="6156416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3ED0A-4ED5-3319-AD24-5BE8BD314AA8}"/>
              </a:ext>
            </a:extLst>
          </p:cNvPr>
          <p:cNvSpPr txBox="1"/>
          <p:nvPr/>
        </p:nvSpPr>
        <p:spPr>
          <a:xfrm>
            <a:off x="10596686" y="5663300"/>
            <a:ext cx="967453" cy="29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TRUE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C8D0D-0B31-4D83-49A8-878F4709423B}"/>
              </a:ext>
            </a:extLst>
          </p:cNvPr>
          <p:cNvSpPr txBox="1"/>
          <p:nvPr/>
        </p:nvSpPr>
        <p:spPr>
          <a:xfrm>
            <a:off x="10596686" y="6145793"/>
            <a:ext cx="967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False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8545D786-D7CF-0877-5158-3A9237B0BCF3}"/>
              </a:ext>
            </a:extLst>
          </p:cNvPr>
          <p:cNvSpPr/>
          <p:nvPr/>
        </p:nvSpPr>
        <p:spPr>
          <a:xfrm>
            <a:off x="1740090" y="4854647"/>
            <a:ext cx="2363165" cy="6406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전체 랭킹을 보여줌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3744C0C-AFB4-32CF-2B40-9B9386710E06}"/>
              </a:ext>
            </a:extLst>
          </p:cNvPr>
          <p:cNvSpPr/>
          <p:nvPr/>
        </p:nvSpPr>
        <p:spPr>
          <a:xfrm>
            <a:off x="1765163" y="3477632"/>
            <a:ext cx="2303816" cy="69043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전체 랭킹을 </a:t>
            </a:r>
          </a:p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클릭 했는가</a:t>
            </a:r>
            <a:r>
              <a:rPr lang="en-US" altLang="ko-KR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  <a:endParaRPr lang="ko-KR" altLang="en-US" sz="10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A5518266-E94C-29AC-AC4F-BA0D14C8EC89}"/>
              </a:ext>
            </a:extLst>
          </p:cNvPr>
          <p:cNvSpPr/>
          <p:nvPr/>
        </p:nvSpPr>
        <p:spPr>
          <a:xfrm>
            <a:off x="4763740" y="4829738"/>
            <a:ext cx="2325328" cy="69043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내 점수가 랭킹에 들어가는가</a:t>
            </a:r>
            <a:r>
              <a:rPr lang="en-US" altLang="ko-KR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AB706670-A2F3-61D1-2698-2CCD412BEEC3}"/>
              </a:ext>
            </a:extLst>
          </p:cNvPr>
          <p:cNvSpPr/>
          <p:nvPr/>
        </p:nvSpPr>
        <p:spPr>
          <a:xfrm>
            <a:off x="4748513" y="5988898"/>
            <a:ext cx="2363165" cy="6406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해당 랭킹에 이름과</a:t>
            </a:r>
            <a:r>
              <a:rPr lang="en-US" altLang="ko-KR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,</a:t>
            </a: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점수 등록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988E624-CABD-B09E-F99B-F91F861F9FEA}"/>
              </a:ext>
            </a:extLst>
          </p:cNvPr>
          <p:cNvSpPr/>
          <p:nvPr/>
        </p:nvSpPr>
        <p:spPr>
          <a:xfrm>
            <a:off x="7562141" y="4853137"/>
            <a:ext cx="2363165" cy="6406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랭킹에 이름과</a:t>
            </a:r>
            <a:r>
              <a:rPr lang="en-US" altLang="ko-KR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,</a:t>
            </a: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점수 등록</a:t>
            </a:r>
          </a:p>
        </p:txBody>
      </p:sp>
      <p:cxnSp>
        <p:nvCxnSpPr>
          <p:cNvPr id="14" name="화살표 1031">
            <a:extLst>
              <a:ext uri="{FF2B5EF4-FFF2-40B4-BE49-F238E27FC236}">
                <a16:creationId xmlns:a16="http://schemas.microsoft.com/office/drawing/2014/main" id="{3EB49E67-760B-75ED-214B-E0CD1CF7E25A}"/>
              </a:ext>
            </a:extLst>
          </p:cNvPr>
          <p:cNvCxnSpPr>
            <a:stCxn id="2" idx="2"/>
            <a:endCxn id="8" idx="0"/>
          </p:cNvCxnSpPr>
          <p:nvPr/>
        </p:nvCxnSpPr>
        <p:spPr>
          <a:xfrm rot="5400000">
            <a:off x="2574422" y="3133698"/>
            <a:ext cx="686583" cy="1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화살표 1032">
            <a:extLst>
              <a:ext uri="{FF2B5EF4-FFF2-40B4-BE49-F238E27FC236}">
                <a16:creationId xmlns:a16="http://schemas.microsoft.com/office/drawing/2014/main" id="{9B1BD95E-9431-443D-C3BF-AD7BDC121918}"/>
              </a:ext>
            </a:extLst>
          </p:cNvPr>
          <p:cNvCxnSpPr>
            <a:stCxn id="8" idx="2"/>
            <a:endCxn id="7" idx="0"/>
          </p:cNvCxnSpPr>
          <p:nvPr/>
        </p:nvCxnSpPr>
        <p:spPr>
          <a:xfrm rot="16200000" flipH="1">
            <a:off x="2576084" y="4509058"/>
            <a:ext cx="686578" cy="4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화살표 1033">
            <a:extLst>
              <a:ext uri="{FF2B5EF4-FFF2-40B4-BE49-F238E27FC236}">
                <a16:creationId xmlns:a16="http://schemas.microsoft.com/office/drawing/2014/main" id="{9103FDE4-564E-8C0E-42CA-C5E30DA956E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4103255" y="5174954"/>
            <a:ext cx="6604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화살표 1034">
            <a:extLst>
              <a:ext uri="{FF2B5EF4-FFF2-40B4-BE49-F238E27FC236}">
                <a16:creationId xmlns:a16="http://schemas.microsoft.com/office/drawing/2014/main" id="{8ABEAB29-31E3-5572-3003-B6E7591A6F7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089068" y="5173444"/>
            <a:ext cx="473073" cy="15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화살표 1035">
            <a:extLst>
              <a:ext uri="{FF2B5EF4-FFF2-40B4-BE49-F238E27FC236}">
                <a16:creationId xmlns:a16="http://schemas.microsoft.com/office/drawing/2014/main" id="{43FCE66E-3486-1BB0-D5EA-EC3F045DB8CE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16200000" flipH="1">
            <a:off x="5693886" y="5752688"/>
            <a:ext cx="468728" cy="3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82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랭킹 화면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3847" y="1846404"/>
            <a:ext cx="2628328" cy="4500562"/>
          </a:xfrm>
          <a:prstGeom prst="rect">
            <a:avLst/>
          </a:prstGeom>
        </p:spPr>
      </p:pic>
      <p:sp>
        <p:nvSpPr>
          <p:cNvPr id="61" name="TextBox 47"/>
          <p:cNvSpPr txBox="1"/>
          <p:nvPr/>
        </p:nvSpPr>
        <p:spPr>
          <a:xfrm>
            <a:off x="1310682" y="6369824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가로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1080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28156" y="2425814"/>
            <a:ext cx="1946855" cy="3532970"/>
          </a:xfrm>
          <a:prstGeom prst="rect">
            <a:avLst/>
          </a:prstGeom>
        </p:spPr>
      </p:pic>
      <p:sp>
        <p:nvSpPr>
          <p:cNvPr id="63" name="TextBox 6"/>
          <p:cNvSpPr txBox="1"/>
          <p:nvPr/>
        </p:nvSpPr>
        <p:spPr>
          <a:xfrm>
            <a:off x="8321136" y="3948307"/>
            <a:ext cx="2592002" cy="297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뒷 배경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900 x 1700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전체 랭킹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</p:spTree>
    <p:extLst>
      <p:ext uri="{BB962C8B-B14F-4D97-AF65-F5344CB8AC3E}">
        <p14:creationId xmlns:p14="http://schemas.microsoft.com/office/powerpoint/2010/main" val="3716068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2DEEA0B-75CE-F821-5C03-12D2A58CD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랭킹 화면 구성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63F6C23-F4DF-31E5-86EF-BBB54C0350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15868E49-99C3-0EA7-25F2-BB5000916D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459051AB-0896-8516-B064-12C96D91DF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E4A8FDB-2ABB-B8E6-7110-2DC694B55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4E3CFB43-CB83-3750-9CD5-7BFFB365E2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5FA5E6E4-68D7-E692-1BE3-03C6DA8036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5C7C96-6857-C225-1980-A061AA251634}"/>
              </a:ext>
            </a:extLst>
          </p:cNvPr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7E0E4-97AC-ECDB-2E4E-F4D5E3936E7C}"/>
              </a:ext>
            </a:extLst>
          </p:cNvPr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93504" y="2776679"/>
            <a:ext cx="1855979" cy="29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1</a:t>
            </a:r>
            <a:r>
              <a:rPr lang="ko-KR" altLang="en-US" sz="1400" b="1">
                <a:solidFill>
                  <a:srgbClr val="FF0000"/>
                </a:solidFill>
              </a:rPr>
              <a:t>등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600 x 150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93504" y="4138754"/>
            <a:ext cx="1855979" cy="29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2</a:t>
            </a:r>
            <a:r>
              <a:rPr lang="ko-KR" altLang="en-US" sz="1400" b="1">
                <a:solidFill>
                  <a:srgbClr val="FF0000"/>
                </a:solidFill>
              </a:rPr>
              <a:t>등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600 x 150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93504" y="5519880"/>
            <a:ext cx="1855979" cy="297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3</a:t>
            </a:r>
            <a:r>
              <a:rPr lang="ko-KR" altLang="en-US" sz="1400" b="1">
                <a:solidFill>
                  <a:srgbClr val="FF0000"/>
                </a:solidFill>
              </a:rPr>
              <a:t>등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600 x 150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58486" y="5960170"/>
            <a:ext cx="3468734" cy="29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메인 화면 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61772" y="4809853"/>
            <a:ext cx="2656944" cy="295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현재 점수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575 x 200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3847" y="1846404"/>
            <a:ext cx="2628328" cy="450056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3627" y="5622400"/>
            <a:ext cx="1242167" cy="9144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26737" y="2889794"/>
            <a:ext cx="1272650" cy="9906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56613" y="4246572"/>
            <a:ext cx="1234547" cy="9906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54228" y="4882779"/>
            <a:ext cx="1066892" cy="12193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34157" y="6021491"/>
            <a:ext cx="937341" cy="129551"/>
          </a:xfrm>
          <a:prstGeom prst="rect">
            <a:avLst/>
          </a:prstGeom>
        </p:spPr>
      </p:pic>
      <p:sp>
        <p:nvSpPr>
          <p:cNvPr id="64" name="TextBox 47"/>
          <p:cNvSpPr txBox="1"/>
          <p:nvPr/>
        </p:nvSpPr>
        <p:spPr>
          <a:xfrm>
            <a:off x="1310682" y="6379349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가로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1080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28406" y="2298158"/>
            <a:ext cx="1463166" cy="457239"/>
          </a:xfrm>
          <a:prstGeom prst="rect">
            <a:avLst/>
          </a:prstGeom>
        </p:spPr>
      </p:pic>
      <p:sp>
        <p:nvSpPr>
          <p:cNvPr id="67" name="TextBox 15"/>
          <p:cNvSpPr txBox="1"/>
          <p:nvPr/>
        </p:nvSpPr>
        <p:spPr>
          <a:xfrm>
            <a:off x="6239355" y="2377811"/>
            <a:ext cx="3295553" cy="29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랭킹</a:t>
            </a:r>
            <a:r>
              <a:rPr lang="en-US" altLang="ko-KR" sz="1400" b="1">
                <a:solidFill>
                  <a:srgbClr val="FF0000"/>
                </a:solidFill>
              </a:rPr>
              <a:t> Text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전체 랭킹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762430" y="3590916"/>
            <a:ext cx="1600338" cy="190516"/>
          </a:xfrm>
          <a:prstGeom prst="rect">
            <a:avLst/>
          </a:prstGeom>
        </p:spPr>
      </p:pic>
      <p:sp>
        <p:nvSpPr>
          <p:cNvPr id="71" name="TextBox 56"/>
          <p:cNvSpPr txBox="1"/>
          <p:nvPr/>
        </p:nvSpPr>
        <p:spPr>
          <a:xfrm>
            <a:off x="6395172" y="3552553"/>
            <a:ext cx="2656944" cy="295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최고 점수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550 x 200</a:t>
            </a:r>
          </a:p>
        </p:txBody>
      </p:sp>
    </p:spTree>
    <p:extLst>
      <p:ext uri="{BB962C8B-B14F-4D97-AF65-F5344CB8AC3E}">
        <p14:creationId xmlns:p14="http://schemas.microsoft.com/office/powerpoint/2010/main" val="334467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B81E5-5762-9EEE-AE71-A200288F0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1313C93-151D-BE60-6D8F-3906512E9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- </a:t>
            </a:r>
            <a:r>
              <a:rPr lang="ko-KR" altLang="en-US" dirty="0"/>
              <a:t>개요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A5ED056-2C74-61FB-DAEB-5CE50DDF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BB1686FD-9759-2265-2A87-117559E28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79A02B1E-32E8-C3E9-4F51-522AE512C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A37255EE-B9E7-2FB0-E3BB-DD45C142BA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CB159449-D6A6-F22C-3FFC-EE112E5A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026F2979-F324-A5AF-2AC9-BE4758168C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6DD324F0-CFD0-4D16-9F65-3A2A70865529}"/>
              </a:ext>
            </a:extLst>
          </p:cNvPr>
          <p:cNvSpPr txBox="1">
            <a:spLocks/>
          </p:cNvSpPr>
          <p:nvPr/>
        </p:nvSpPr>
        <p:spPr>
          <a:xfrm>
            <a:off x="580102" y="1687868"/>
            <a:ext cx="8576598" cy="20663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광물시스템</a:t>
            </a:r>
            <a:r>
              <a:rPr lang="ko-KR" altLang="en-US" sz="2000" dirty="0"/>
              <a:t>은 게임을 진행하기 위한 가장 기본적인 오브젝트 시스템이다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플레이어는 광물을 쌓으며 같은 단계의 광물이 서로 접촉할 경우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상위 </a:t>
            </a:r>
            <a:r>
              <a:rPr lang="en-US" altLang="ko-KR" sz="2000" dirty="0"/>
              <a:t>1</a:t>
            </a:r>
            <a:r>
              <a:rPr lang="ko-KR" altLang="en-US" sz="2000" dirty="0"/>
              <a:t>단계위의 광물로 변한다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400" b="1" dirty="0"/>
              <a:t>서로 다른 단계의 광물이 접촉할 시 충돌만 </a:t>
            </a:r>
            <a:r>
              <a:rPr lang="ko-KR" altLang="en-US" sz="2400" b="1" dirty="0" err="1"/>
              <a:t>할뿐</a:t>
            </a:r>
            <a:r>
              <a:rPr lang="ko-KR" altLang="en-US" sz="2400" b="1" dirty="0"/>
              <a:t> 다른 추가사항 </a:t>
            </a:r>
            <a:r>
              <a:rPr lang="en-US" altLang="ko-KR" sz="2400" b="1" dirty="0"/>
              <a:t>x</a:t>
            </a:r>
            <a:endParaRPr lang="en-US" altLang="ko-KR" sz="2000" b="1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5" name="그림 4" descr="디자인이(가) 표시된 사진&#10;&#10;자동 생성된 설명">
            <a:extLst>
              <a:ext uri="{FF2B5EF4-FFF2-40B4-BE49-F238E27FC236}">
                <a16:creationId xmlns:a16="http://schemas.microsoft.com/office/drawing/2014/main" id="{19E85F31-5364-2324-6D67-8E7886B9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4" y="3275872"/>
            <a:ext cx="1448952" cy="1448952"/>
          </a:xfrm>
          <a:prstGeom prst="rect">
            <a:avLst/>
          </a:prstGeom>
        </p:spPr>
      </p:pic>
      <p:pic>
        <p:nvPicPr>
          <p:cNvPr id="2050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C061A561-B32F-269B-141F-54FCB0363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3873500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디자인이(가) 표시된 사진&#10;&#10;자동 생성된 설명">
            <a:extLst>
              <a:ext uri="{FF2B5EF4-FFF2-40B4-BE49-F238E27FC236}">
                <a16:creationId xmlns:a16="http://schemas.microsoft.com/office/drawing/2014/main" id="{4F5CFB98-A460-6A82-80A2-36C284F5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46" y="3275872"/>
            <a:ext cx="1448952" cy="1448952"/>
          </a:xfrm>
          <a:prstGeom prst="rect">
            <a:avLst/>
          </a:prstGeom>
        </p:spPr>
      </p:pic>
      <p:pic>
        <p:nvPicPr>
          <p:cNvPr id="7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B3618498-2E51-DE8C-2F04-BC219BFE4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3849780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A8606C60-BC20-3B14-AA5A-DBD35B3B9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46" y="3338644"/>
            <a:ext cx="1305410" cy="1305410"/>
          </a:xfrm>
          <a:prstGeom prst="rect">
            <a:avLst/>
          </a:prstGeom>
        </p:spPr>
      </p:pic>
      <p:pic>
        <p:nvPicPr>
          <p:cNvPr id="9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1DEE91B8-A7D2-11BE-BA48-285F137B7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653075" y="474145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B4493011-6478-5FF9-5CF7-B08B0AEF6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2194696" y="474145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2909A9AE-C59B-80CC-4C11-E09DDF199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4949999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926DE898-A42A-E94A-9C21-47A53CF20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4926279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디자인, 종이접기이(가) 표시된 사진&#10;&#10;중간 신뢰도로 자동 생성된 설명">
            <a:extLst>
              <a:ext uri="{FF2B5EF4-FFF2-40B4-BE49-F238E27FC236}">
                <a16:creationId xmlns:a16="http://schemas.microsoft.com/office/drawing/2014/main" id="{ADCF8E48-1883-3507-008A-DB1D7500C5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33" b="89778" l="9778" r="89778">
                        <a14:foregroundMark x1="36889" y1="9778" x2="53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13" y="4693666"/>
            <a:ext cx="961076" cy="961074"/>
          </a:xfrm>
          <a:prstGeom prst="rect">
            <a:avLst/>
          </a:prstGeom>
        </p:spPr>
      </p:pic>
      <p:sp>
        <p:nvSpPr>
          <p:cNvPr id="16" name="내용 개체 틀 9">
            <a:extLst>
              <a:ext uri="{FF2B5EF4-FFF2-40B4-BE49-F238E27FC236}">
                <a16:creationId xmlns:a16="http://schemas.microsoft.com/office/drawing/2014/main" id="{5CB912A0-E447-A7CA-C52F-0B188C3241E7}"/>
              </a:ext>
            </a:extLst>
          </p:cNvPr>
          <p:cNvSpPr txBox="1">
            <a:spLocks/>
          </p:cNvSpPr>
          <p:nvPr/>
        </p:nvSpPr>
        <p:spPr>
          <a:xfrm>
            <a:off x="5599464" y="4131596"/>
            <a:ext cx="4997221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하위단계 </a:t>
            </a:r>
            <a:r>
              <a:rPr lang="en-US" altLang="ko-KR" dirty="0"/>
              <a:t>+ </a:t>
            </a:r>
            <a:r>
              <a:rPr lang="ko-KR" altLang="en-US" dirty="0"/>
              <a:t>하위단계 </a:t>
            </a:r>
            <a:r>
              <a:rPr lang="en-US" altLang="ko-KR" dirty="0"/>
              <a:t>= 1</a:t>
            </a:r>
            <a:r>
              <a:rPr lang="ko-KR" altLang="en-US" dirty="0"/>
              <a:t>상위단계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97B339F-D475-9E50-6AB9-BAE1B55B029C}"/>
              </a:ext>
            </a:extLst>
          </p:cNvPr>
          <p:cNvCxnSpPr>
            <a:stCxn id="8" idx="3"/>
            <a:endCxn id="15" idx="3"/>
          </p:cNvCxnSpPr>
          <p:nvPr/>
        </p:nvCxnSpPr>
        <p:spPr>
          <a:xfrm flipH="1">
            <a:off x="4638389" y="3991349"/>
            <a:ext cx="172167" cy="1182854"/>
          </a:xfrm>
          <a:prstGeom prst="bentConnector3">
            <a:avLst>
              <a:gd name="adj1" fmla="val -1327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3FC8BDB-AD24-1CAC-55FD-BBCB55372393}"/>
              </a:ext>
            </a:extLst>
          </p:cNvPr>
          <p:cNvCxnSpPr/>
          <p:nvPr/>
        </p:nvCxnSpPr>
        <p:spPr>
          <a:xfrm>
            <a:off x="5032448" y="4555154"/>
            <a:ext cx="46198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그림 22" descr="디자인이(가) 표시된 사진&#10;&#10;자동 생성된 설명">
            <a:extLst>
              <a:ext uri="{FF2B5EF4-FFF2-40B4-BE49-F238E27FC236}">
                <a16:creationId xmlns:a16="http://schemas.microsoft.com/office/drawing/2014/main" id="{362AB41F-4820-67A1-C982-ECD2DD21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4" y="5588352"/>
            <a:ext cx="1448952" cy="1448952"/>
          </a:xfrm>
          <a:prstGeom prst="rect">
            <a:avLst/>
          </a:prstGeom>
        </p:spPr>
      </p:pic>
      <p:pic>
        <p:nvPicPr>
          <p:cNvPr id="26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FD22CD17-2B87-873C-AB2B-CBB9422FA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2194696" y="589828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B6AE94C0-3AE0-D1C8-95F8-39243B3AA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6155567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E7A66BB7-59DA-2FC5-D0D8-F5E19293A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6131847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 descr="창의성이(가) 표시된 사진&#10;&#10;자동 생성된 설명">
            <a:extLst>
              <a:ext uri="{FF2B5EF4-FFF2-40B4-BE49-F238E27FC236}">
                <a16:creationId xmlns:a16="http://schemas.microsoft.com/office/drawing/2014/main" id="{16983652-F3C1-6130-05E7-34FDF481A8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14" y="5722599"/>
            <a:ext cx="1180458" cy="1180458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25E22B-6387-1777-DEC3-5E2413B4EC89}"/>
              </a:ext>
            </a:extLst>
          </p:cNvPr>
          <p:cNvCxnSpPr/>
          <p:nvPr/>
        </p:nvCxnSpPr>
        <p:spPr>
          <a:xfrm>
            <a:off x="264013" y="5654740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내용 개체 틀 9">
            <a:extLst>
              <a:ext uri="{FF2B5EF4-FFF2-40B4-BE49-F238E27FC236}">
                <a16:creationId xmlns:a16="http://schemas.microsoft.com/office/drawing/2014/main" id="{C7337590-9EB8-D43B-840A-0C25821F7CC4}"/>
              </a:ext>
            </a:extLst>
          </p:cNvPr>
          <p:cNvSpPr txBox="1">
            <a:spLocks/>
          </p:cNvSpPr>
          <p:nvPr/>
        </p:nvSpPr>
        <p:spPr>
          <a:xfrm>
            <a:off x="5599465" y="5881073"/>
            <a:ext cx="4931000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하위단계 </a:t>
            </a:r>
            <a:r>
              <a:rPr lang="en-US" altLang="ko-KR" dirty="0"/>
              <a:t>+ </a:t>
            </a:r>
            <a:r>
              <a:rPr lang="ko-KR" altLang="en-US" dirty="0"/>
              <a:t>상위단계 </a:t>
            </a:r>
            <a:r>
              <a:rPr lang="en-US" altLang="ko-KR" dirty="0"/>
              <a:t>= </a:t>
            </a:r>
            <a:r>
              <a:rPr lang="ko-KR" altLang="en-US" dirty="0"/>
              <a:t>현상유지</a:t>
            </a:r>
          </a:p>
        </p:txBody>
      </p:sp>
    </p:spTree>
    <p:extLst>
      <p:ext uri="{BB962C8B-B14F-4D97-AF65-F5344CB8AC3E}">
        <p14:creationId xmlns:p14="http://schemas.microsoft.com/office/powerpoint/2010/main" val="3285718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3847" y="1846404"/>
            <a:ext cx="2628328" cy="4500562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3972945" y="6048572"/>
            <a:ext cx="2112567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링크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내 세팅창 </a:t>
            </a:r>
            <a:r>
              <a:rPr lang="en-US" altLang="ko-KR"/>
              <a:t>UI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27870" y="2777449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최고 점수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13958" y="2050070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랭킹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43831" y="3552759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100">
                <a:solidFill>
                  <a:schemeClr val="tx1"/>
                </a:solidFill>
                <a:ea typeface="KCC-한빛"/>
              </a:rPr>
              <a:t>1,2,3 </a:t>
            </a:r>
            <a:r>
              <a:rPr lang="ko-KR" altLang="en-US" sz="1100">
                <a:solidFill>
                  <a:schemeClr val="tx1"/>
                </a:solidFill>
                <a:ea typeface="KCC-한빛"/>
              </a:rPr>
              <a:t>각각 랭킹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1583" y="4395987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현재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</a:t>
            </a:r>
            <a:r>
              <a:rPr lang="ko-KR" altLang="en-US" sz="1100">
                <a:solidFill>
                  <a:schemeClr val="tx1"/>
                </a:solidFill>
                <a:ea typeface="KCC-한빛"/>
              </a:rPr>
              <a:t>나의 점수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260111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내 세팅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770955" y="440999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754153" y="278078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879361" y="6062785"/>
            <a:ext cx="5593080" cy="317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저작권 걱정NO [상업용 무료폰트18종] 바로다운로드!</a:t>
            </a:r>
            <a:endParaRPr sz="15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cxnSp>
        <p:nvCxnSpPr>
          <p:cNvPr id="63" name="화살표 62"/>
          <p:cNvCxnSpPr>
            <a:stCxn id="62" idx="3"/>
            <a:endCxn id="61" idx="1"/>
          </p:cNvCxnSpPr>
          <p:nvPr/>
        </p:nvCxnSpPr>
        <p:spPr>
          <a:xfrm flipV="1">
            <a:off x="6085513" y="6221316"/>
            <a:ext cx="793849" cy="4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735103" y="206641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287051" y="-197470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360633" y="5177037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 이동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5790005" y="519104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44628" y="355231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</p:spTree>
    <p:extLst>
      <p:ext uri="{BB962C8B-B14F-4D97-AF65-F5344CB8AC3E}">
        <p14:creationId xmlns:p14="http://schemas.microsoft.com/office/powerpoint/2010/main" val="3084422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랭킹 화면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60128" y="2776679"/>
            <a:ext cx="2219857" cy="29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Name =</a:t>
            </a:r>
            <a:r>
              <a:rPr lang="ko-KR" altLang="en-US" sz="1400" b="1">
                <a:solidFill>
                  <a:srgbClr val="FF0000"/>
                </a:solidFill>
              </a:rPr>
              <a:t> 이름</a:t>
            </a:r>
            <a:r>
              <a:rPr lang="en-US" altLang="ko-KR" sz="1400" b="1">
                <a:solidFill>
                  <a:srgbClr val="FF0000"/>
                </a:solidFill>
              </a:rPr>
              <a:t>,</a:t>
            </a:r>
            <a:r>
              <a:rPr lang="ko-KR" altLang="en-US" sz="1400" b="1">
                <a:solidFill>
                  <a:srgbClr val="FF0000"/>
                </a:solidFill>
              </a:rPr>
              <a:t> 현재점수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0128" y="4138754"/>
            <a:ext cx="2219857" cy="29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Name =</a:t>
            </a:r>
            <a:r>
              <a:rPr lang="ko-KR" altLang="en-US" sz="1400" b="1">
                <a:solidFill>
                  <a:srgbClr val="FF0000"/>
                </a:solidFill>
              </a:rPr>
              <a:t> 이름</a:t>
            </a:r>
            <a:r>
              <a:rPr lang="en-US" altLang="ko-KR" sz="1400" b="1">
                <a:solidFill>
                  <a:srgbClr val="FF0000"/>
                </a:solidFill>
              </a:rPr>
              <a:t>,</a:t>
            </a:r>
            <a:r>
              <a:rPr lang="ko-KR" altLang="en-US" sz="1400" b="1">
                <a:solidFill>
                  <a:srgbClr val="FF0000"/>
                </a:solidFill>
              </a:rPr>
              <a:t> 현재점수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60128" y="5491305"/>
            <a:ext cx="2219857" cy="297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Name =</a:t>
            </a:r>
            <a:r>
              <a:rPr lang="ko-KR" altLang="en-US" sz="1400" b="1">
                <a:solidFill>
                  <a:srgbClr val="FF0000"/>
                </a:solidFill>
              </a:rPr>
              <a:t> 이름</a:t>
            </a:r>
            <a:r>
              <a:rPr lang="en-US" altLang="ko-KR" sz="1400" b="1">
                <a:solidFill>
                  <a:srgbClr val="FF0000"/>
                </a:solidFill>
              </a:rPr>
              <a:t>,</a:t>
            </a:r>
            <a:r>
              <a:rPr lang="ko-KR" altLang="en-US" sz="1400" b="1">
                <a:solidFill>
                  <a:srgbClr val="FF0000"/>
                </a:solidFill>
              </a:rPr>
              <a:t> 현재점수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8486" y="5960170"/>
            <a:ext cx="3468734" cy="29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Main =  </a:t>
            </a:r>
            <a:r>
              <a:rPr lang="ko-KR" altLang="en-US" sz="1400" b="1">
                <a:solidFill>
                  <a:srgbClr val="FF0000"/>
                </a:solidFill>
              </a:rPr>
              <a:t>메인으로 나가기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61772" y="4809853"/>
            <a:ext cx="2817477" cy="29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Current Score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= </a:t>
            </a:r>
            <a:r>
              <a:rPr lang="ko-KR" altLang="en-US" sz="1400" b="1">
                <a:solidFill>
                  <a:srgbClr val="FF0000"/>
                </a:solidFill>
              </a:rPr>
              <a:t>나의 현재 점수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3847" y="1846404"/>
            <a:ext cx="2628328" cy="450056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0252" y="5593825"/>
            <a:ext cx="1242167" cy="9144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93362" y="2889794"/>
            <a:ext cx="1272650" cy="9906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23238" y="4246572"/>
            <a:ext cx="1234547" cy="9906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54228" y="4882779"/>
            <a:ext cx="1066892" cy="12193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34157" y="6021491"/>
            <a:ext cx="937341" cy="129551"/>
          </a:xfrm>
          <a:prstGeom prst="rect">
            <a:avLst/>
          </a:prstGeom>
        </p:spPr>
      </p:pic>
      <p:sp>
        <p:nvSpPr>
          <p:cNvPr id="64" name="TextBox 47"/>
          <p:cNvSpPr txBox="1"/>
          <p:nvPr/>
        </p:nvSpPr>
        <p:spPr>
          <a:xfrm>
            <a:off x="1310682" y="6379349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가로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1080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28406" y="2298158"/>
            <a:ext cx="1463166" cy="457239"/>
          </a:xfrm>
          <a:prstGeom prst="rect">
            <a:avLst/>
          </a:prstGeom>
        </p:spPr>
      </p:pic>
      <p:sp>
        <p:nvSpPr>
          <p:cNvPr id="67" name="TextBox 15"/>
          <p:cNvSpPr txBox="1"/>
          <p:nvPr/>
        </p:nvSpPr>
        <p:spPr>
          <a:xfrm>
            <a:off x="6239355" y="2377811"/>
            <a:ext cx="3295553" cy="29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Ranking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 = </a:t>
            </a:r>
            <a:r>
              <a:rPr lang="ko-KR" altLang="en-US" sz="1400" b="1">
                <a:solidFill>
                  <a:srgbClr val="FF0000"/>
                </a:solidFill>
              </a:rPr>
              <a:t>랭킹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Name 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변경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762430" y="3590916"/>
            <a:ext cx="1600338" cy="190516"/>
          </a:xfrm>
          <a:prstGeom prst="rect">
            <a:avLst/>
          </a:prstGeom>
        </p:spPr>
      </p:pic>
      <p:sp>
        <p:nvSpPr>
          <p:cNvPr id="71" name="TextBox 56"/>
          <p:cNvSpPr txBox="1"/>
          <p:nvPr/>
        </p:nvSpPr>
        <p:spPr>
          <a:xfrm>
            <a:off x="6395172" y="3552553"/>
            <a:ext cx="2656944" cy="295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Best Score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=</a:t>
            </a:r>
            <a:r>
              <a:rPr lang="ko-KR" altLang="en-US" sz="1400" b="1">
                <a:solidFill>
                  <a:srgbClr val="FF0000"/>
                </a:solidFill>
              </a:rPr>
              <a:t> 최고 점수</a:t>
            </a:r>
          </a:p>
        </p:txBody>
      </p:sp>
    </p:spTree>
    <p:extLst>
      <p:ext uri="{BB962C8B-B14F-4D97-AF65-F5344CB8AC3E}">
        <p14:creationId xmlns:p14="http://schemas.microsoft.com/office/powerpoint/2010/main" val="3956873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57FB69A-03D9-9415-2BEF-538E639CD3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광물 데이터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0E72D3E-C1EF-D404-AFF5-7FC00D5DFB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테이블 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35D2DAD9-72CE-E234-BF38-232EE4534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8881B242-F7EC-6147-96FE-43A4EF28FC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0005766-D383-D1D5-DE45-BAAF3D7984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07D99A35-F65F-91F3-2267-5C2CD51055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14421FBA-C90A-BE61-47EA-DBD6790911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F3C1A20-91D5-D8B8-5732-7505CB736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849586"/>
              </p:ext>
            </p:extLst>
          </p:nvPr>
        </p:nvGraphicFramePr>
        <p:xfrm>
          <a:off x="1812721" y="1907101"/>
          <a:ext cx="9101469" cy="34137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775240">
                  <a:extLst>
                    <a:ext uri="{9D8B030D-6E8A-4147-A177-3AD203B41FA5}">
                      <a16:colId xmlns:a16="http://schemas.microsoft.com/office/drawing/2014/main" val="4236104846"/>
                    </a:ext>
                  </a:extLst>
                </a:gridCol>
                <a:gridCol w="2775240">
                  <a:extLst>
                    <a:ext uri="{9D8B030D-6E8A-4147-A177-3AD203B41FA5}">
                      <a16:colId xmlns:a16="http://schemas.microsoft.com/office/drawing/2014/main" val="1066991135"/>
                    </a:ext>
                  </a:extLst>
                </a:gridCol>
                <a:gridCol w="1746037">
                  <a:extLst>
                    <a:ext uri="{9D8B030D-6E8A-4147-A177-3AD203B41FA5}">
                      <a16:colId xmlns:a16="http://schemas.microsoft.com/office/drawing/2014/main" val="694070092"/>
                    </a:ext>
                  </a:extLst>
                </a:gridCol>
                <a:gridCol w="1804952">
                  <a:extLst>
                    <a:ext uri="{9D8B030D-6E8A-4147-A177-3AD203B41FA5}">
                      <a16:colId xmlns:a16="http://schemas.microsoft.com/office/drawing/2014/main" val="1585603376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광물명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광물 영문명</a:t>
                      </a:r>
                      <a:endParaRPr lang="ko-KR" altLang="en-US" sz="1200" b="0" i="0" u="none" strike="noStrike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획득점수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939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Mineral name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Mineral name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Get Score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9973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string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string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1241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Stone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0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돌의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011662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Steel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철의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55775648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구리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Copper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</a:t>
                      </a:r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광물구리의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2194597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Siver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7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은의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709079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Gold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11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5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금의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586095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진주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Pearl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16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진주의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240397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자수정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Amethyst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22</a:t>
                      </a:r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7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자수정의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365737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사파이어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Sapphire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29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8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사파이어의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617034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루비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Ruby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37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단께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광물 루비의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44309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토파즈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Topaz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46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토파즈의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59912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에메랄드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Emerald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56</a:t>
                      </a:r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11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에메랄드의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20900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다이아몬드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Diamond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67</a:t>
                      </a:r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더이아몬드의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3126974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ADE8E9B-E500-2A2E-5989-D15CCAAD696E}"/>
              </a:ext>
            </a:extLst>
          </p:cNvPr>
          <p:cNvCxnSpPr/>
          <p:nvPr/>
        </p:nvCxnSpPr>
        <p:spPr>
          <a:xfrm>
            <a:off x="264013" y="5489936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내용 개체 틀 9">
            <a:extLst>
              <a:ext uri="{FF2B5EF4-FFF2-40B4-BE49-F238E27FC236}">
                <a16:creationId xmlns:a16="http://schemas.microsoft.com/office/drawing/2014/main" id="{FB06BB61-8087-B2BB-1203-BF60C91BB240}"/>
              </a:ext>
            </a:extLst>
          </p:cNvPr>
          <p:cNvSpPr txBox="1">
            <a:spLocks/>
          </p:cNvSpPr>
          <p:nvPr/>
        </p:nvSpPr>
        <p:spPr>
          <a:xfrm>
            <a:off x="0" y="5747624"/>
            <a:ext cx="12259542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자세한 데이터 정보는 첨부한 </a:t>
            </a:r>
            <a:r>
              <a:rPr lang="en-US" altLang="ko-KR" dirty="0"/>
              <a:t>xlsx</a:t>
            </a:r>
            <a:r>
              <a:rPr lang="ko-KR" altLang="en-US" dirty="0"/>
              <a:t>파일 참고</a:t>
            </a:r>
          </a:p>
        </p:txBody>
      </p:sp>
    </p:spTree>
    <p:extLst>
      <p:ext uri="{BB962C8B-B14F-4D97-AF65-F5344CB8AC3E}">
        <p14:creationId xmlns:p14="http://schemas.microsoft.com/office/powerpoint/2010/main" val="1992215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DA6F7-0234-03D0-0BEA-830E4A477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547D65D-9296-2DAC-F417-7CC4D6DEE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새총 데이터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B9974CB-8FAD-60EE-5F65-9796318EC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테이블 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154EEB4B-28BB-35D9-AB96-6CC7C6C91F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0CAA15AF-A070-A8F3-4F7F-29B9DD0FBC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B275E9AC-175C-A863-A0FC-EFF2138130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F5964F0F-3B35-BDD8-A646-157C9D092A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F0620DBD-CD1B-3627-38F2-58C96BD272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63B6FA2-A8E2-8C5E-AF44-CC8ABDAE214C}"/>
              </a:ext>
            </a:extLst>
          </p:cNvPr>
          <p:cNvCxnSpPr/>
          <p:nvPr/>
        </p:nvCxnSpPr>
        <p:spPr>
          <a:xfrm>
            <a:off x="264013" y="5489936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내용 개체 틀 9">
            <a:extLst>
              <a:ext uri="{FF2B5EF4-FFF2-40B4-BE49-F238E27FC236}">
                <a16:creationId xmlns:a16="http://schemas.microsoft.com/office/drawing/2014/main" id="{F5E2C005-2CD8-8CCE-28C7-C82573C308C0}"/>
              </a:ext>
            </a:extLst>
          </p:cNvPr>
          <p:cNvSpPr txBox="1">
            <a:spLocks/>
          </p:cNvSpPr>
          <p:nvPr/>
        </p:nvSpPr>
        <p:spPr>
          <a:xfrm>
            <a:off x="0" y="5747624"/>
            <a:ext cx="12259542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자세한 데이터 정보는 첨부한 </a:t>
            </a:r>
            <a:r>
              <a:rPr lang="en-US" altLang="ko-KR" dirty="0"/>
              <a:t>xlsx</a:t>
            </a:r>
            <a:r>
              <a:rPr lang="ko-KR" altLang="en-US" dirty="0"/>
              <a:t>파일 참고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A56A60-CBAA-9479-AE24-F577091E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655811"/>
              </p:ext>
            </p:extLst>
          </p:nvPr>
        </p:nvGraphicFramePr>
        <p:xfrm>
          <a:off x="999460" y="1984223"/>
          <a:ext cx="10377376" cy="250571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872309">
                  <a:extLst>
                    <a:ext uri="{9D8B030D-6E8A-4147-A177-3AD203B41FA5}">
                      <a16:colId xmlns:a16="http://schemas.microsoft.com/office/drawing/2014/main" val="1712311785"/>
                    </a:ext>
                  </a:extLst>
                </a:gridCol>
                <a:gridCol w="1690956">
                  <a:extLst>
                    <a:ext uri="{9D8B030D-6E8A-4147-A177-3AD203B41FA5}">
                      <a16:colId xmlns:a16="http://schemas.microsoft.com/office/drawing/2014/main" val="3890543499"/>
                    </a:ext>
                  </a:extLst>
                </a:gridCol>
                <a:gridCol w="1551974">
                  <a:extLst>
                    <a:ext uri="{9D8B030D-6E8A-4147-A177-3AD203B41FA5}">
                      <a16:colId xmlns:a16="http://schemas.microsoft.com/office/drawing/2014/main" val="681194993"/>
                    </a:ext>
                  </a:extLst>
                </a:gridCol>
                <a:gridCol w="1853103">
                  <a:extLst>
                    <a:ext uri="{9D8B030D-6E8A-4147-A177-3AD203B41FA5}">
                      <a16:colId xmlns:a16="http://schemas.microsoft.com/office/drawing/2014/main" val="611799253"/>
                    </a:ext>
                  </a:extLst>
                </a:gridCol>
                <a:gridCol w="1204517">
                  <a:extLst>
                    <a:ext uri="{9D8B030D-6E8A-4147-A177-3AD203B41FA5}">
                      <a16:colId xmlns:a16="http://schemas.microsoft.com/office/drawing/2014/main" val="2855211236"/>
                    </a:ext>
                  </a:extLst>
                </a:gridCol>
                <a:gridCol w="1204517">
                  <a:extLst>
                    <a:ext uri="{9D8B030D-6E8A-4147-A177-3AD203B41FA5}">
                      <a16:colId xmlns:a16="http://schemas.microsoft.com/office/drawing/2014/main" val="2967818828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초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시작 각도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변경 각도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추가된 각도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새총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379892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Second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Mineral name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Mineral num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Spawn percent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Sling shot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301103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float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float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float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string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732169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+45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01975650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135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+45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</a:t>
                      </a:r>
                      <a:r>
                        <a:rPr lang="ko-KR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초 이후 다시 </a:t>
                      </a:r>
                      <a:r>
                        <a:rPr lang="en-US" altLang="ko-KR" sz="16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0</a:t>
                      </a:r>
                      <a:r>
                        <a:rPr lang="ko-KR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초대로 반복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0077595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135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180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+45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77993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180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135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-45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706344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135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-45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81576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-45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26193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-45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977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740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8C6B59-ACAC-D41D-1401-1D5D99EA9D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332139" cy="498475"/>
          </a:xfrm>
        </p:spPr>
        <p:txBody>
          <a:bodyPr/>
          <a:lstStyle/>
          <a:p>
            <a:r>
              <a:rPr lang="ko-KR" altLang="en-US" dirty="0"/>
              <a:t>개발 히스토리 작성</a:t>
            </a:r>
            <a:r>
              <a:rPr lang="en-US" altLang="ko-KR" dirty="0"/>
              <a:t>(</a:t>
            </a:r>
            <a:r>
              <a:rPr lang="ko-KR" altLang="en-US" dirty="0"/>
              <a:t>기획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B914DE-3C04-3B2F-871F-52BC4D686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개발 히스토리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5B0D2B2-F2C9-454F-AFF6-4C64B56C5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8EFE897-A381-14C1-A566-38AEC6FFED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80102" y="1801734"/>
          <a:ext cx="11307098" cy="5012297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48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7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KCC-한빛"/>
                          <a:ea typeface="KCC-한빛"/>
                        </a:rPr>
                        <a:t>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KCC-한빛"/>
                          <a:ea typeface="KCC-한빛"/>
                        </a:rPr>
                        <a:t>시작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KCC-한빛"/>
                          <a:ea typeface="KCC-한빛"/>
                        </a:rPr>
                        <a:t>종료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KCC-한빛"/>
                          <a:ea typeface="KCC-한빛"/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KCC-한빛"/>
                          <a:ea typeface="KCC-한빛"/>
                        </a:rPr>
                        <a:t>개발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2024/12/06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23:30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04:20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“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강희승</a:t>
                      </a:r>
                      <a:r>
                        <a:rPr lang="en-US" altLang="ko-KR" sz="1200">
                          <a:latin typeface="KCC-한빛"/>
                          <a:ea typeface="KCC-한빛"/>
                        </a:rPr>
                        <a:t>”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과 함꼐 게임 기본 컨셉 및 확률데이터 기획 </a:t>
                      </a:r>
                      <a:r>
                        <a:rPr lang="en-US" altLang="ko-KR" sz="1200">
                          <a:latin typeface="KCC-한빛"/>
                          <a:ea typeface="KCC-한빛"/>
                        </a:rPr>
                        <a:t>+ 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기획서 슬라이드 마스터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2024/12/07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22:48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02:30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기획서 개요부분 작성완료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2024/12/09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00:50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05:27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광물 시스템 작성완료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2024/12/11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23:24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05:14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새총 시스템 </a:t>
                      </a:r>
                      <a:r>
                        <a:rPr lang="en-US" altLang="ko-KR" sz="1200">
                          <a:latin typeface="KCC-한빛"/>
                          <a:ea typeface="KCC-한빛"/>
                        </a:rPr>
                        <a:t>, 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랭킹시스템 작성완료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2024/12/13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20:32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22:14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시스템 데이터 베이스 구성 및 데이터 테이블 작성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2024/12/14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20:15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20:15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강희승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UI 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구성 슬라이드 작성 및 검토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2024/12/15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22:45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23:21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전체 기획서 슬라이드 추합 및 작성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2025/01/01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11:40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16:40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강희승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UI 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기본 요소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2025/01/03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11:40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21:10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강희승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UI 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기본 요소 수정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" name="텍스트 개체 틀 11">
            <a:extLst>
              <a:ext uri="{FF2B5EF4-FFF2-40B4-BE49-F238E27FC236}">
                <a16:creationId xmlns:a16="http://schemas.microsoft.com/office/drawing/2014/main" id="{57C77B98-6C97-1125-832C-DBC6B04B5D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id="{546E6D72-AC14-CDF9-2761-127897E40A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2" name="텍스트 개체 틀 13">
            <a:extLst>
              <a:ext uri="{FF2B5EF4-FFF2-40B4-BE49-F238E27FC236}">
                <a16:creationId xmlns:a16="http://schemas.microsoft.com/office/drawing/2014/main" id="{6FFDC0D1-463E-CF51-019C-098083457E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 dirty="0"/>
              <a:t>데이터테이블</a:t>
            </a:r>
          </a:p>
        </p:txBody>
      </p:sp>
    </p:spTree>
    <p:extLst>
      <p:ext uri="{BB962C8B-B14F-4D97-AF65-F5344CB8AC3E}">
        <p14:creationId xmlns:p14="http://schemas.microsoft.com/office/powerpoint/2010/main" val="428549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8C755-DDE2-F5FD-5AC3-0A9F9F567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EEDAD7D-305E-E94C-5DF2-15B994ABB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- </a:t>
            </a:r>
            <a:r>
              <a:rPr lang="ko-KR" altLang="en-US" dirty="0"/>
              <a:t>데드라인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C14258B-9810-F2C5-77D7-FD8607BDF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8B86874B-8218-1829-69D7-CD22FA9118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91CDD07B-55CB-BFEA-DBAA-56B95051E1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89E9382D-5AE6-D842-131B-6A888A74D7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49EDB1E1-16CB-F3A7-557C-E526BEE928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D18BAC39-E7A2-C033-A352-4D77258FD8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B5C28D-990F-AD6D-3D7A-912819C1E4DA}"/>
              </a:ext>
            </a:extLst>
          </p:cNvPr>
          <p:cNvSpPr/>
          <p:nvPr/>
        </p:nvSpPr>
        <p:spPr>
          <a:xfrm>
            <a:off x="2005394" y="1797444"/>
            <a:ext cx="2208724" cy="392662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C03F06B-4C08-0FEF-FF20-DC3012BE38C0}"/>
              </a:ext>
            </a:extLst>
          </p:cNvPr>
          <p:cNvCxnSpPr/>
          <p:nvPr/>
        </p:nvCxnSpPr>
        <p:spPr>
          <a:xfrm flipH="1">
            <a:off x="1144831" y="4855336"/>
            <a:ext cx="41591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내용 개체 틀 9">
            <a:extLst>
              <a:ext uri="{FF2B5EF4-FFF2-40B4-BE49-F238E27FC236}">
                <a16:creationId xmlns:a16="http://schemas.microsoft.com/office/drawing/2014/main" id="{8EAE3936-4AA4-D1EA-6380-28812AE79B6B}"/>
              </a:ext>
            </a:extLst>
          </p:cNvPr>
          <p:cNvSpPr txBox="1">
            <a:spLocks/>
          </p:cNvSpPr>
          <p:nvPr/>
        </p:nvSpPr>
        <p:spPr>
          <a:xfrm>
            <a:off x="2005392" y="5707062"/>
            <a:ext cx="2208725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9:16 </a:t>
            </a:r>
            <a:r>
              <a:rPr lang="ko-KR" altLang="en-US" dirty="0"/>
              <a:t>비율</a:t>
            </a:r>
          </a:p>
        </p:txBody>
      </p:sp>
      <p:sp>
        <p:nvSpPr>
          <p:cNvPr id="34" name="내용 개체 틀 9">
            <a:extLst>
              <a:ext uri="{FF2B5EF4-FFF2-40B4-BE49-F238E27FC236}">
                <a16:creationId xmlns:a16="http://schemas.microsoft.com/office/drawing/2014/main" id="{3DB05C03-089F-C3F6-1B36-4BCBD134AB00}"/>
              </a:ext>
            </a:extLst>
          </p:cNvPr>
          <p:cNvSpPr txBox="1">
            <a:spLocks/>
          </p:cNvSpPr>
          <p:nvPr/>
        </p:nvSpPr>
        <p:spPr>
          <a:xfrm>
            <a:off x="644254" y="1827665"/>
            <a:ext cx="4931000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가로 </a:t>
            </a:r>
            <a:r>
              <a:rPr lang="en-US" altLang="ko-KR" dirty="0"/>
              <a:t>1080</a:t>
            </a:r>
            <a:endParaRPr lang="ko-KR" altLang="en-US" dirty="0"/>
          </a:p>
        </p:txBody>
      </p:sp>
      <p:sp>
        <p:nvSpPr>
          <p:cNvPr id="35" name="내용 개체 틀 9">
            <a:extLst>
              <a:ext uri="{FF2B5EF4-FFF2-40B4-BE49-F238E27FC236}">
                <a16:creationId xmlns:a16="http://schemas.microsoft.com/office/drawing/2014/main" id="{577E49AE-62D6-4906-A532-F8B7B50772D0}"/>
              </a:ext>
            </a:extLst>
          </p:cNvPr>
          <p:cNvSpPr txBox="1">
            <a:spLocks/>
          </p:cNvSpPr>
          <p:nvPr/>
        </p:nvSpPr>
        <p:spPr>
          <a:xfrm>
            <a:off x="77407" y="3007831"/>
            <a:ext cx="2134848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세로 </a:t>
            </a:r>
            <a:r>
              <a:rPr lang="en-US" altLang="ko-KR" dirty="0"/>
              <a:t>1920</a:t>
            </a:r>
            <a:endParaRPr lang="ko-KR" altLang="en-US" dirty="0"/>
          </a:p>
        </p:txBody>
      </p:sp>
      <p:sp>
        <p:nvSpPr>
          <p:cNvPr id="37" name="내용 개체 틀 9">
            <a:extLst>
              <a:ext uri="{FF2B5EF4-FFF2-40B4-BE49-F238E27FC236}">
                <a16:creationId xmlns:a16="http://schemas.microsoft.com/office/drawing/2014/main" id="{2199F7D2-4BD8-A44A-B422-0611527F526B}"/>
              </a:ext>
            </a:extLst>
          </p:cNvPr>
          <p:cNvSpPr txBox="1">
            <a:spLocks/>
          </p:cNvSpPr>
          <p:nvPr/>
        </p:nvSpPr>
        <p:spPr>
          <a:xfrm>
            <a:off x="758919" y="4846835"/>
            <a:ext cx="4931000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데드라인은 </a:t>
            </a: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en-US" altLang="ko-KR" dirty="0"/>
              <a:t>-800 </a:t>
            </a:r>
            <a:r>
              <a:rPr lang="ko-KR" altLang="en-US" dirty="0"/>
              <a:t>위치</a:t>
            </a: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C5FD101C-D4E6-335E-F403-208937098868}"/>
              </a:ext>
            </a:extLst>
          </p:cNvPr>
          <p:cNvSpPr/>
          <p:nvPr/>
        </p:nvSpPr>
        <p:spPr>
          <a:xfrm rot="16200000">
            <a:off x="5692731" y="3504680"/>
            <a:ext cx="475146" cy="857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A438C4-87D2-9CB4-735E-1582C0F64E7C}"/>
              </a:ext>
            </a:extLst>
          </p:cNvPr>
          <p:cNvSpPr/>
          <p:nvPr/>
        </p:nvSpPr>
        <p:spPr>
          <a:xfrm>
            <a:off x="7503241" y="1797444"/>
            <a:ext cx="2208724" cy="392662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01CFEA-5D4D-96C1-43A4-297E5F985156}"/>
              </a:ext>
            </a:extLst>
          </p:cNvPr>
          <p:cNvCxnSpPr/>
          <p:nvPr/>
        </p:nvCxnSpPr>
        <p:spPr>
          <a:xfrm flipH="1">
            <a:off x="6642678" y="5091318"/>
            <a:ext cx="41591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EB75184E-CA7B-5E45-46BF-4173589D6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7004678" y="2921559"/>
            <a:ext cx="2483790" cy="216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 descr="디자인이(가) 표시된 사진&#10;&#10;자동 생성된 설명">
            <a:extLst>
              <a:ext uri="{FF2B5EF4-FFF2-40B4-BE49-F238E27FC236}">
                <a16:creationId xmlns:a16="http://schemas.microsoft.com/office/drawing/2014/main" id="{B0DBB53D-8D93-957C-660C-5F8FF3446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71" y="2364601"/>
            <a:ext cx="821498" cy="821498"/>
          </a:xfrm>
          <a:prstGeom prst="rect">
            <a:avLst/>
          </a:prstGeom>
        </p:spPr>
      </p:pic>
      <p:pic>
        <p:nvPicPr>
          <p:cNvPr id="45" name="그림 44" descr="일렉트릭 블루, 코발트 블루, 보석, 블루이(가) 표시된 사진&#10;&#10;자동 생성된 설명">
            <a:extLst>
              <a:ext uri="{FF2B5EF4-FFF2-40B4-BE49-F238E27FC236}">
                <a16:creationId xmlns:a16="http://schemas.microsoft.com/office/drawing/2014/main" id="{073B54FE-3F68-B358-8BA6-C1C9B7E72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56" b="33778" l="69643" r="96429">
                        <a14:foregroundMark x1="80357" y1="33778" x2="76339" y2="3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79" b="63643"/>
          <a:stretch/>
        </p:blipFill>
        <p:spPr>
          <a:xfrm rot="5400000">
            <a:off x="8530549" y="2041709"/>
            <a:ext cx="1397672" cy="1513642"/>
          </a:xfrm>
          <a:prstGeom prst="rect">
            <a:avLst/>
          </a:prstGeom>
        </p:spPr>
      </p:pic>
      <p:pic>
        <p:nvPicPr>
          <p:cNvPr id="46" name="Picture 6" descr="Bronze Bars Images – Browse 12,654 Stock Photos, Vectors, and Video | Adobe  Stock">
            <a:extLst>
              <a:ext uri="{FF2B5EF4-FFF2-40B4-BE49-F238E27FC236}">
                <a16:creationId xmlns:a16="http://schemas.microsoft.com/office/drawing/2014/main" id="{67A9F9CC-AC43-4A65-EC21-8F3488A9E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35612" r="65401">
                        <a14:foregroundMark x1="37300" y1="46389" x2="38903" y2="30833"/>
                        <a14:foregroundMark x1="62363" y1="52222" x2="63376" y2="56667"/>
                        <a14:foregroundMark x1="65401" y1="58611" x2="65401" y2="58611"/>
                        <a14:foregroundMark x1="35612" y1="47778" x2="35612" y2="4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55" r="34121"/>
          <a:stretch/>
        </p:blipFill>
        <p:spPr bwMode="auto">
          <a:xfrm rot="17100000" flipH="1">
            <a:off x="7833582" y="1817251"/>
            <a:ext cx="1034070" cy="10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내용 개체 틀 9">
            <a:extLst>
              <a:ext uri="{FF2B5EF4-FFF2-40B4-BE49-F238E27FC236}">
                <a16:creationId xmlns:a16="http://schemas.microsoft.com/office/drawing/2014/main" id="{79C99435-301E-308D-806E-E863916F6D7F}"/>
              </a:ext>
            </a:extLst>
          </p:cNvPr>
          <p:cNvSpPr txBox="1">
            <a:spLocks/>
          </p:cNvSpPr>
          <p:nvPr/>
        </p:nvSpPr>
        <p:spPr>
          <a:xfrm>
            <a:off x="5185372" y="5459712"/>
            <a:ext cx="6730648" cy="169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/>
              <a:t>광물이 데드라인을 조금이라도 </a:t>
            </a:r>
            <a:r>
              <a:rPr lang="ko-KR" altLang="en-US" sz="2000" dirty="0" err="1"/>
              <a:t>벗어났을때</a:t>
            </a:r>
            <a:endParaRPr lang="en-US" altLang="ko-KR" sz="2000" dirty="0"/>
          </a:p>
          <a:p>
            <a:pPr marL="0" indent="0" algn="ctr">
              <a:buNone/>
            </a:pPr>
            <a:r>
              <a:rPr lang="en-US" altLang="ko-KR" sz="2000" dirty="0"/>
              <a:t>2</a:t>
            </a:r>
            <a:r>
              <a:rPr lang="ko-KR" altLang="en-US" sz="2000" dirty="0"/>
              <a:t>초를 기다린 이후 데드라인을 벗어난 </a:t>
            </a:r>
            <a:r>
              <a:rPr lang="ko-KR" altLang="en-US" sz="2000" dirty="0" err="1"/>
              <a:t>상태일경우</a:t>
            </a:r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2000" dirty="0"/>
              <a:t>게임종료</a:t>
            </a:r>
          </a:p>
        </p:txBody>
      </p:sp>
      <p:sp>
        <p:nvSpPr>
          <p:cNvPr id="49" name="내용 개체 틀 9">
            <a:extLst>
              <a:ext uri="{FF2B5EF4-FFF2-40B4-BE49-F238E27FC236}">
                <a16:creationId xmlns:a16="http://schemas.microsoft.com/office/drawing/2014/main" id="{60E07497-04F3-7DE2-621E-FF79E5833F60}"/>
              </a:ext>
            </a:extLst>
          </p:cNvPr>
          <p:cNvSpPr txBox="1">
            <a:spLocks/>
          </p:cNvSpPr>
          <p:nvPr/>
        </p:nvSpPr>
        <p:spPr>
          <a:xfrm>
            <a:off x="6116169" y="5026392"/>
            <a:ext cx="4931000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Fail </a:t>
            </a:r>
            <a:r>
              <a:rPr lang="ko-KR" altLang="en-US" b="1" dirty="0" err="1">
                <a:solidFill>
                  <a:srgbClr val="FF0000"/>
                </a:solidFill>
              </a:rPr>
              <a:t>ㅠㅠ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01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B8546-B9BE-BE42-D834-F1E6E759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AE7AC54-580E-3024-07F1-547C2113C0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9"/>
            <a:ext cx="5172997" cy="299768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- </a:t>
            </a:r>
            <a:r>
              <a:rPr lang="ko-KR" altLang="en-US" dirty="0"/>
              <a:t>점수산정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59DEA38-423F-12CB-27E8-FD6C3BA944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AFCC07C0-99F8-E19E-6617-C5388D2CDA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29472151-5EAE-A9CD-A754-A183B6E69F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5EF63F46-2D42-E6A7-A9D1-DD2CBF635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48AAF084-7D5E-2086-2025-9449221B2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80414730-961C-1FDD-4639-8D4CFBE722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D6E45C2C-F688-B01F-2D1C-46805B002B22}"/>
              </a:ext>
            </a:extLst>
          </p:cNvPr>
          <p:cNvSpPr txBox="1">
            <a:spLocks/>
          </p:cNvSpPr>
          <p:nvPr/>
        </p:nvSpPr>
        <p:spPr>
          <a:xfrm>
            <a:off x="580102" y="1687868"/>
            <a:ext cx="8576598" cy="206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광물이 서로 합쳐질 경우 점수를 얻을 수 있으며 점수 산정 방식 및 각 광물별 점수는 데이터 테이블에서 추가적인 설명</a:t>
            </a:r>
          </a:p>
        </p:txBody>
      </p:sp>
      <p:pic>
        <p:nvPicPr>
          <p:cNvPr id="5" name="그림 4" descr="디자인이(가) 표시된 사진&#10;&#10;자동 생성된 설명">
            <a:extLst>
              <a:ext uri="{FF2B5EF4-FFF2-40B4-BE49-F238E27FC236}">
                <a16:creationId xmlns:a16="http://schemas.microsoft.com/office/drawing/2014/main" id="{BA1796F1-66AA-107E-21B5-06D1E8628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4" y="2590072"/>
            <a:ext cx="1448952" cy="1448952"/>
          </a:xfrm>
          <a:prstGeom prst="rect">
            <a:avLst/>
          </a:prstGeom>
        </p:spPr>
      </p:pic>
      <p:pic>
        <p:nvPicPr>
          <p:cNvPr id="2050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6300C0C4-85DB-F0C6-6A8B-59AB2E2C8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3187700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디자인이(가) 표시된 사진&#10;&#10;자동 생성된 설명">
            <a:extLst>
              <a:ext uri="{FF2B5EF4-FFF2-40B4-BE49-F238E27FC236}">
                <a16:creationId xmlns:a16="http://schemas.microsoft.com/office/drawing/2014/main" id="{A521638F-9E12-4481-C67A-87DCB0770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46" y="2590072"/>
            <a:ext cx="1448952" cy="1448952"/>
          </a:xfrm>
          <a:prstGeom prst="rect">
            <a:avLst/>
          </a:prstGeom>
        </p:spPr>
      </p:pic>
      <p:pic>
        <p:nvPicPr>
          <p:cNvPr id="7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93F1B2DE-8B4E-D90A-9C50-4EC7A4B9C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3163980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8586C91D-40B2-EC2F-CB73-552CB601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46" y="2652844"/>
            <a:ext cx="1305410" cy="1305410"/>
          </a:xfrm>
          <a:prstGeom prst="rect">
            <a:avLst/>
          </a:prstGeom>
        </p:spPr>
      </p:pic>
      <p:pic>
        <p:nvPicPr>
          <p:cNvPr id="9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7D2E1DAC-DB26-D6CA-4219-7F90C51CC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653075" y="405565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935B410A-BE4E-0E95-2F0C-635623120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2194696" y="405565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236FEBBC-B8FB-A4B3-69CB-1C54CA7BD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4264199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004FEC3D-0BC3-EDB8-D0C2-0D9B569A8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4240479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디자인, 종이접기이(가) 표시된 사진&#10;&#10;중간 신뢰도로 자동 생성된 설명">
            <a:extLst>
              <a:ext uri="{FF2B5EF4-FFF2-40B4-BE49-F238E27FC236}">
                <a16:creationId xmlns:a16="http://schemas.microsoft.com/office/drawing/2014/main" id="{7EBBAF85-5DB8-38EE-A301-14ECDD233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33" b="89778" l="9778" r="89778">
                        <a14:foregroundMark x1="36889" y1="9778" x2="53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13" y="4007866"/>
            <a:ext cx="961076" cy="961074"/>
          </a:xfrm>
          <a:prstGeom prst="rect">
            <a:avLst/>
          </a:prstGeom>
        </p:spPr>
      </p:pic>
      <p:sp>
        <p:nvSpPr>
          <p:cNvPr id="16" name="내용 개체 틀 9">
            <a:extLst>
              <a:ext uri="{FF2B5EF4-FFF2-40B4-BE49-F238E27FC236}">
                <a16:creationId xmlns:a16="http://schemas.microsoft.com/office/drawing/2014/main" id="{C8D2053D-B9CD-ED45-54E1-7358665C2AE4}"/>
              </a:ext>
            </a:extLst>
          </p:cNvPr>
          <p:cNvSpPr txBox="1">
            <a:spLocks/>
          </p:cNvSpPr>
          <p:nvPr/>
        </p:nvSpPr>
        <p:spPr>
          <a:xfrm>
            <a:off x="5329085" y="3445796"/>
            <a:ext cx="6338536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광물 </a:t>
            </a:r>
            <a:r>
              <a:rPr lang="en-US" altLang="ko-KR" dirty="0"/>
              <a:t>+ </a:t>
            </a:r>
            <a:r>
              <a:rPr lang="ko-KR" altLang="en-US" dirty="0"/>
              <a:t>광물 </a:t>
            </a:r>
            <a:r>
              <a:rPr lang="en-US" altLang="ko-KR" dirty="0"/>
              <a:t>= </a:t>
            </a:r>
            <a:r>
              <a:rPr lang="ko-KR" altLang="en-US" dirty="0"/>
              <a:t>합쳐질 경우 점수 획득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F5780F0-D0EF-985D-4B2F-B7632BB7D06D}"/>
              </a:ext>
            </a:extLst>
          </p:cNvPr>
          <p:cNvCxnSpPr>
            <a:stCxn id="8" idx="3"/>
            <a:endCxn id="15" idx="3"/>
          </p:cNvCxnSpPr>
          <p:nvPr/>
        </p:nvCxnSpPr>
        <p:spPr>
          <a:xfrm flipH="1">
            <a:off x="4638389" y="3305549"/>
            <a:ext cx="172167" cy="1182854"/>
          </a:xfrm>
          <a:prstGeom prst="bentConnector3">
            <a:avLst>
              <a:gd name="adj1" fmla="val -1327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22A0413-9B8B-4648-23F8-AFBCEC2418C4}"/>
              </a:ext>
            </a:extLst>
          </p:cNvPr>
          <p:cNvCxnSpPr/>
          <p:nvPr/>
        </p:nvCxnSpPr>
        <p:spPr>
          <a:xfrm>
            <a:off x="5032448" y="3869354"/>
            <a:ext cx="46198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그림 22" descr="디자인이(가) 표시된 사진&#10;&#10;자동 생성된 설명">
            <a:extLst>
              <a:ext uri="{FF2B5EF4-FFF2-40B4-BE49-F238E27FC236}">
                <a16:creationId xmlns:a16="http://schemas.microsoft.com/office/drawing/2014/main" id="{34BA09F5-E5DC-CC41-5290-F7BC2112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4" y="4902552"/>
            <a:ext cx="1448952" cy="1448952"/>
          </a:xfrm>
          <a:prstGeom prst="rect">
            <a:avLst/>
          </a:prstGeom>
        </p:spPr>
      </p:pic>
      <p:pic>
        <p:nvPicPr>
          <p:cNvPr id="26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6854B3B3-2210-796D-C1B3-EFBD0C2C2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2194696" y="521248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5C9BD332-179A-7627-F71A-82BBA7E60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5469767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12651B17-5274-4E32-6BED-E2F4B1587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5446047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 descr="창의성이(가) 표시된 사진&#10;&#10;자동 생성된 설명">
            <a:extLst>
              <a:ext uri="{FF2B5EF4-FFF2-40B4-BE49-F238E27FC236}">
                <a16:creationId xmlns:a16="http://schemas.microsoft.com/office/drawing/2014/main" id="{D45ACB6A-063E-6A69-A386-D4B26881371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14" y="5036799"/>
            <a:ext cx="1180458" cy="1180458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9A672FB-D745-8146-B609-53B05FDF766E}"/>
              </a:ext>
            </a:extLst>
          </p:cNvPr>
          <p:cNvCxnSpPr/>
          <p:nvPr/>
        </p:nvCxnSpPr>
        <p:spPr>
          <a:xfrm>
            <a:off x="264013" y="4968940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내용 개체 틀 9">
            <a:extLst>
              <a:ext uri="{FF2B5EF4-FFF2-40B4-BE49-F238E27FC236}">
                <a16:creationId xmlns:a16="http://schemas.microsoft.com/office/drawing/2014/main" id="{A3BDC715-F38D-80C3-AFDD-6632C78C07E7}"/>
              </a:ext>
            </a:extLst>
          </p:cNvPr>
          <p:cNvSpPr txBox="1">
            <a:spLocks/>
          </p:cNvSpPr>
          <p:nvPr/>
        </p:nvSpPr>
        <p:spPr>
          <a:xfrm>
            <a:off x="5599464" y="5195273"/>
            <a:ext cx="5963481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합쳐지지 않는 광물일 경우 점수 </a:t>
            </a:r>
            <a:r>
              <a:rPr lang="ko-KR" altLang="en-US" dirty="0" err="1"/>
              <a:t>미획득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2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21C29-3EED-3D36-DE9E-D00F52F1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BA4A584-A1F1-5B13-A69E-52FC5FF26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9"/>
            <a:ext cx="4093497" cy="449262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- </a:t>
            </a:r>
            <a:r>
              <a:rPr lang="ko-KR" altLang="en-US" dirty="0"/>
              <a:t>시스템구조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93827714-CCA7-89A4-4044-4358972C0C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692E20EA-757D-6C58-DF47-548F71AF6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7E2CCF1E-B286-0490-39BA-46B2596F74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E8BA650F-DFA8-BCDE-9C2B-1B8BF168A1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2B08C15A-6D65-8249-9A4C-76751BFC87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35404DAA-72AF-0484-509A-2DAAEB5925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A6CB634B-A5D5-CC31-F16E-CFD6C92DF47B}"/>
              </a:ext>
            </a:extLst>
          </p:cNvPr>
          <p:cNvSpPr/>
          <p:nvPr/>
        </p:nvSpPr>
        <p:spPr>
          <a:xfrm>
            <a:off x="685800" y="179439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게임실행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73507D7C-47FF-07B0-9DA6-9277DA13C721}"/>
              </a:ext>
            </a:extLst>
          </p:cNvPr>
          <p:cNvSpPr/>
          <p:nvPr/>
        </p:nvSpPr>
        <p:spPr>
          <a:xfrm>
            <a:off x="685800" y="285750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광물생성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45FB8DC-3E95-DEC0-1C6D-CFFD48293F3D}"/>
              </a:ext>
            </a:extLst>
          </p:cNvPr>
          <p:cNvSpPr/>
          <p:nvPr/>
        </p:nvSpPr>
        <p:spPr>
          <a:xfrm>
            <a:off x="685800" y="3920610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화면터치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C20A0163-5654-048D-ED08-BFF9938E1600}"/>
              </a:ext>
            </a:extLst>
          </p:cNvPr>
          <p:cNvSpPr/>
          <p:nvPr/>
        </p:nvSpPr>
        <p:spPr>
          <a:xfrm>
            <a:off x="685800" y="498372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광물발사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FD9DF68-4BF4-221E-1536-70ABF3325955}"/>
              </a:ext>
            </a:extLst>
          </p:cNvPr>
          <p:cNvSpPr/>
          <p:nvPr/>
        </p:nvSpPr>
        <p:spPr>
          <a:xfrm>
            <a:off x="685800" y="60468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조정한 위치에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 배치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4A6CF004-9F89-954E-ADAB-0E1086730E6F}"/>
              </a:ext>
            </a:extLst>
          </p:cNvPr>
          <p:cNvSpPr/>
          <p:nvPr/>
        </p:nvSpPr>
        <p:spPr>
          <a:xfrm>
            <a:off x="2730500" y="60468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동일한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3608E876-103D-7937-8AFF-E9640444D1C2}"/>
              </a:ext>
            </a:extLst>
          </p:cNvPr>
          <p:cNvSpPr/>
          <p:nvPr/>
        </p:nvSpPr>
        <p:spPr>
          <a:xfrm>
            <a:off x="4775200" y="604683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단계상승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조건충족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78F45524-CFE8-61BB-B5E8-106671A50763}"/>
              </a:ext>
            </a:extLst>
          </p:cNvPr>
          <p:cNvSpPr/>
          <p:nvPr/>
        </p:nvSpPr>
        <p:spPr>
          <a:xfrm>
            <a:off x="6819900" y="60468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상위단계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광물변경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EFD17F59-9C05-2F20-B624-432E7AE50BF1}"/>
              </a:ext>
            </a:extLst>
          </p:cNvPr>
          <p:cNvSpPr/>
          <p:nvPr/>
        </p:nvSpPr>
        <p:spPr>
          <a:xfrm>
            <a:off x="2730500" y="498372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불일치한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8176FBED-D126-9527-5045-A17A53F3BE57}"/>
              </a:ext>
            </a:extLst>
          </p:cNvPr>
          <p:cNvSpPr/>
          <p:nvPr/>
        </p:nvSpPr>
        <p:spPr>
          <a:xfrm>
            <a:off x="4775200" y="498372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단계상승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조건미충족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FA1882-3939-E392-F56D-BD398A46144A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1310353" y="236589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8717D78-BFF0-CF03-9B40-F9EDE7FACB13}"/>
              </a:ext>
            </a:extLst>
          </p:cNvPr>
          <p:cNvCxnSpPr/>
          <p:nvPr/>
        </p:nvCxnSpPr>
        <p:spPr>
          <a:xfrm>
            <a:off x="1310353" y="342900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0F59BDF-FE52-A927-6250-6CFAB4DCC8D0}"/>
              </a:ext>
            </a:extLst>
          </p:cNvPr>
          <p:cNvCxnSpPr/>
          <p:nvPr/>
        </p:nvCxnSpPr>
        <p:spPr>
          <a:xfrm>
            <a:off x="1310353" y="449211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67221F-2447-9BA8-D075-80300B7725D9}"/>
              </a:ext>
            </a:extLst>
          </p:cNvPr>
          <p:cNvCxnSpPr/>
          <p:nvPr/>
        </p:nvCxnSpPr>
        <p:spPr>
          <a:xfrm>
            <a:off x="1310353" y="555522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84C8A11-9379-F7EE-5E0D-D9CFC6112D37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934906" y="633258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C3CA79-3F22-F76C-35C7-B6957121025E}"/>
              </a:ext>
            </a:extLst>
          </p:cNvPr>
          <p:cNvCxnSpPr/>
          <p:nvPr/>
        </p:nvCxnSpPr>
        <p:spPr>
          <a:xfrm>
            <a:off x="3979606" y="633258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92D4F4E-A2C9-FA6E-2DE8-F3C2B51A4D3E}"/>
              </a:ext>
            </a:extLst>
          </p:cNvPr>
          <p:cNvCxnSpPr/>
          <p:nvPr/>
        </p:nvCxnSpPr>
        <p:spPr>
          <a:xfrm>
            <a:off x="6024306" y="633258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956D4E3-159D-2548-4E2E-7CD6203110DD}"/>
              </a:ext>
            </a:extLst>
          </p:cNvPr>
          <p:cNvCxnSpPr>
            <a:endCxn id="14" idx="1"/>
          </p:cNvCxnSpPr>
          <p:nvPr/>
        </p:nvCxnSpPr>
        <p:spPr>
          <a:xfrm rot="5400000" flipH="1" flipV="1">
            <a:off x="2000046" y="5602127"/>
            <a:ext cx="1063110" cy="397797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E4A7186-64F5-F12B-2819-36B2FD618F11}"/>
              </a:ext>
            </a:extLst>
          </p:cNvPr>
          <p:cNvCxnSpPr/>
          <p:nvPr/>
        </p:nvCxnSpPr>
        <p:spPr>
          <a:xfrm>
            <a:off x="3979606" y="523935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순서도: 처리 35">
            <a:extLst>
              <a:ext uri="{FF2B5EF4-FFF2-40B4-BE49-F238E27FC236}">
                <a16:creationId xmlns:a16="http://schemas.microsoft.com/office/drawing/2014/main" id="{701D6C29-AE82-E581-31A3-27CE6D0AD6BD}"/>
              </a:ext>
            </a:extLst>
          </p:cNvPr>
          <p:cNvSpPr/>
          <p:nvPr/>
        </p:nvSpPr>
        <p:spPr>
          <a:xfrm>
            <a:off x="8864600" y="6046830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데드라인에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침범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7C73F8-488D-E9F5-FC1D-F6E801A7DA73}"/>
              </a:ext>
            </a:extLst>
          </p:cNvPr>
          <p:cNvCxnSpPr/>
          <p:nvPr/>
        </p:nvCxnSpPr>
        <p:spPr>
          <a:xfrm>
            <a:off x="8069006" y="633258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81878A95-5597-4C0E-4B27-BA0C3CD62051}"/>
              </a:ext>
            </a:extLst>
          </p:cNvPr>
          <p:cNvSpPr/>
          <p:nvPr/>
        </p:nvSpPr>
        <p:spPr>
          <a:xfrm>
            <a:off x="10907047" y="4983720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게임종료</a:t>
            </a: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FFCA3EDA-3F3D-BE69-5F43-A65C5AFB5628}"/>
              </a:ext>
            </a:extLst>
          </p:cNvPr>
          <p:cNvSpPr/>
          <p:nvPr/>
        </p:nvSpPr>
        <p:spPr>
          <a:xfrm>
            <a:off x="10909300" y="60468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초 대기</a:t>
            </a:r>
          </a:p>
        </p:txBody>
      </p:sp>
      <p:cxnSp>
        <p:nvCxnSpPr>
          <p:cNvPr id="1026" name="직선 화살표 연결선 1025">
            <a:extLst>
              <a:ext uri="{FF2B5EF4-FFF2-40B4-BE49-F238E27FC236}">
                <a16:creationId xmlns:a16="http://schemas.microsoft.com/office/drawing/2014/main" id="{FA4821A4-43E4-41FE-0300-FA8FC435D84B}"/>
              </a:ext>
            </a:extLst>
          </p:cNvPr>
          <p:cNvCxnSpPr/>
          <p:nvPr/>
        </p:nvCxnSpPr>
        <p:spPr>
          <a:xfrm>
            <a:off x="10113706" y="633258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962E68DB-A963-F77D-9357-62D16522389B}"/>
              </a:ext>
            </a:extLst>
          </p:cNvPr>
          <p:cNvCxnSpPr>
            <a:stCxn id="54" idx="0"/>
            <a:endCxn id="42" idx="2"/>
          </p:cNvCxnSpPr>
          <p:nvPr/>
        </p:nvCxnSpPr>
        <p:spPr>
          <a:xfrm flipH="1" flipV="1">
            <a:off x="11531600" y="5555220"/>
            <a:ext cx="2253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8" name="연결선: 꺾임 1037">
            <a:extLst>
              <a:ext uri="{FF2B5EF4-FFF2-40B4-BE49-F238E27FC236}">
                <a16:creationId xmlns:a16="http://schemas.microsoft.com/office/drawing/2014/main" id="{F25E2FF2-409D-8791-A065-6B2C9483B6A5}"/>
              </a:ext>
            </a:extLst>
          </p:cNvPr>
          <p:cNvCxnSpPr>
            <a:stCxn id="36" idx="0"/>
            <a:endCxn id="6" idx="3"/>
          </p:cNvCxnSpPr>
          <p:nvPr/>
        </p:nvCxnSpPr>
        <p:spPr>
          <a:xfrm rot="16200000" flipV="1">
            <a:off x="4791795" y="1349471"/>
            <a:ext cx="1840470" cy="7554247"/>
          </a:xfrm>
          <a:prstGeom prst="bentConnector2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D35F14FC-4743-4239-CF89-71317D142EA7}"/>
              </a:ext>
            </a:extLst>
          </p:cNvPr>
          <p:cNvSpPr/>
          <p:nvPr/>
        </p:nvSpPr>
        <p:spPr>
          <a:xfrm>
            <a:off x="6680200" y="1518445"/>
            <a:ext cx="5054600" cy="1840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순서도: 처리 1040">
            <a:extLst>
              <a:ext uri="{FF2B5EF4-FFF2-40B4-BE49-F238E27FC236}">
                <a16:creationId xmlns:a16="http://schemas.microsoft.com/office/drawing/2014/main" id="{97905501-7C79-119F-398E-8A681C2D5E2B}"/>
              </a:ext>
            </a:extLst>
          </p:cNvPr>
          <p:cNvSpPr/>
          <p:nvPr/>
        </p:nvSpPr>
        <p:spPr>
          <a:xfrm>
            <a:off x="6819900" y="179439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UI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화면</a:t>
            </a:r>
          </a:p>
        </p:txBody>
      </p:sp>
      <p:sp>
        <p:nvSpPr>
          <p:cNvPr id="1043" name="순서도: 처리 1042">
            <a:extLst>
              <a:ext uri="{FF2B5EF4-FFF2-40B4-BE49-F238E27FC236}">
                <a16:creationId xmlns:a16="http://schemas.microsoft.com/office/drawing/2014/main" id="{4CEB4C0B-7437-B3F4-6279-21FA2BE23A78}"/>
              </a:ext>
            </a:extLst>
          </p:cNvPr>
          <p:cNvSpPr/>
          <p:nvPr/>
        </p:nvSpPr>
        <p:spPr>
          <a:xfrm>
            <a:off x="6819900" y="2611695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유저의 행동</a:t>
            </a:r>
          </a:p>
        </p:txBody>
      </p:sp>
      <p:sp>
        <p:nvSpPr>
          <p:cNvPr id="1045" name="순서도: 처리 1044">
            <a:extLst>
              <a:ext uri="{FF2B5EF4-FFF2-40B4-BE49-F238E27FC236}">
                <a16:creationId xmlns:a16="http://schemas.microsoft.com/office/drawing/2014/main" id="{A7EBD0D2-F7B1-4842-FB73-9CABA5C7D1D4}"/>
              </a:ext>
            </a:extLst>
          </p:cNvPr>
          <p:cNvSpPr/>
          <p:nvPr/>
        </p:nvSpPr>
        <p:spPr>
          <a:xfrm>
            <a:off x="8466803" y="1792278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결과</a:t>
            </a:r>
          </a:p>
        </p:txBody>
      </p:sp>
      <p:sp>
        <p:nvSpPr>
          <p:cNvPr id="1046" name="순서도: 처리 1045">
            <a:extLst>
              <a:ext uri="{FF2B5EF4-FFF2-40B4-BE49-F238E27FC236}">
                <a16:creationId xmlns:a16="http://schemas.microsoft.com/office/drawing/2014/main" id="{9996C758-B40F-9D14-59F9-6BE85DAB6AC9}"/>
              </a:ext>
            </a:extLst>
          </p:cNvPr>
          <p:cNvSpPr/>
          <p:nvPr/>
        </p:nvSpPr>
        <p:spPr>
          <a:xfrm>
            <a:off x="8466803" y="2611695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상태</a:t>
            </a:r>
          </a:p>
        </p:txBody>
      </p: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65F220AD-5052-F45B-00DB-E163286B1C2A}"/>
              </a:ext>
            </a:extLst>
          </p:cNvPr>
          <p:cNvCxnSpPr/>
          <p:nvPr/>
        </p:nvCxnSpPr>
        <p:spPr>
          <a:xfrm>
            <a:off x="9929032" y="1981200"/>
            <a:ext cx="802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9" name="직선 화살표 연결선 1048">
            <a:extLst>
              <a:ext uri="{FF2B5EF4-FFF2-40B4-BE49-F238E27FC236}">
                <a16:creationId xmlns:a16="http://schemas.microsoft.com/office/drawing/2014/main" id="{C05AC3C2-E94E-173B-1230-0589F862C1F1}"/>
              </a:ext>
            </a:extLst>
          </p:cNvPr>
          <p:cNvCxnSpPr/>
          <p:nvPr/>
        </p:nvCxnSpPr>
        <p:spPr>
          <a:xfrm>
            <a:off x="9929032" y="2514878"/>
            <a:ext cx="80255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F9B3BD77-A145-E101-E624-23A740F6F111}"/>
              </a:ext>
            </a:extLst>
          </p:cNvPr>
          <p:cNvCxnSpPr/>
          <p:nvPr/>
        </p:nvCxnSpPr>
        <p:spPr>
          <a:xfrm>
            <a:off x="9929032" y="3048555"/>
            <a:ext cx="80255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1" name="TextBox 1050">
            <a:extLst>
              <a:ext uri="{FF2B5EF4-FFF2-40B4-BE49-F238E27FC236}">
                <a16:creationId xmlns:a16="http://schemas.microsoft.com/office/drawing/2014/main" id="{26474372-E95F-834D-A362-830A21A6BC42}"/>
              </a:ext>
            </a:extLst>
          </p:cNvPr>
          <p:cNvSpPr txBox="1"/>
          <p:nvPr/>
        </p:nvSpPr>
        <p:spPr>
          <a:xfrm>
            <a:off x="10813320" y="1827311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상시루트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260E697-0704-B021-4F0C-204BC1A38144}"/>
              </a:ext>
            </a:extLst>
          </p:cNvPr>
          <p:cNvSpPr txBox="1"/>
          <p:nvPr/>
        </p:nvSpPr>
        <p:spPr>
          <a:xfrm>
            <a:off x="10813320" y="2360989"/>
            <a:ext cx="106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KCC-한빛" panose="02030503000000000000" pitchFamily="18" charset="-127"/>
                <a:ea typeface="KCC-한빛" panose="02030503000000000000" pitchFamily="18" charset="-127"/>
              </a:rPr>
              <a:t>조건부루트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F5ACDC6C-9409-2397-4B5A-8E9B5212666C}"/>
              </a:ext>
            </a:extLst>
          </p:cNvPr>
          <p:cNvSpPr txBox="1"/>
          <p:nvPr/>
        </p:nvSpPr>
        <p:spPr>
          <a:xfrm>
            <a:off x="10813320" y="2894667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반복루트</a:t>
            </a:r>
          </a:p>
        </p:txBody>
      </p:sp>
    </p:spTree>
    <p:extLst>
      <p:ext uri="{BB962C8B-B14F-4D97-AF65-F5344CB8AC3E}">
        <p14:creationId xmlns:p14="http://schemas.microsoft.com/office/powerpoint/2010/main" val="14315151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3835</ep:Words>
  <ep:PresentationFormat>와이드스크린</ep:PresentationFormat>
  <ep:Paragraphs>1265</ep:Paragraphs>
  <ep:Slides>64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ep:HeadingPairs>
  <ep:TitlesOfParts>
    <vt:vector size="6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2024-12-06T17:37:03.000</dcterms:created>
  <dc:creator>lemon1576@naver.com</dc:creator>
  <cp:lastModifiedBy>caror</cp:lastModifiedBy>
  <dcterms:modified xsi:type="dcterms:W3CDTF">2025-05-27T06:41:52.377</dcterms:modified>
  <cp:revision>90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